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81" r:id="rId2"/>
    <p:sldId id="257" r:id="rId3"/>
    <p:sldId id="258" r:id="rId4"/>
    <p:sldId id="259" r:id="rId5"/>
    <p:sldId id="260" r:id="rId6"/>
    <p:sldId id="261" r:id="rId7"/>
    <p:sldId id="279" r:id="rId8"/>
    <p:sldId id="263" r:id="rId9"/>
    <p:sldId id="264" r:id="rId10"/>
    <p:sldId id="280"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Noto Sans Bold" panose="020B0802040504020204" pitchFamily="34" charset="0"/>
      <p:regular r:id="rId24"/>
      <p:bold r:id="rId25"/>
    </p:embeddedFont>
    <p:embeddedFont>
      <p:font typeface="Roboto" panose="02000000000000000000" pitchFamily="2" charset="0"/>
      <p:regular r:id="rId26"/>
      <p:bold r:id="rId27"/>
      <p:italic r:id="rId28"/>
      <p:boldItalic r:id="rId29"/>
    </p:embeddedFont>
    <p:embeddedFont>
      <p:font typeface="Roboto Bold" panose="02000000000000000000" pitchFamily="2" charset="0"/>
      <p:regular r:id="rId30"/>
      <p:bold r:id="rId31"/>
    </p:embeddedFont>
    <p:embeddedFont>
      <p:font typeface="Roboto Italics"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D508D-8C91-870C-19CC-1346421307C5}" v="70" dt="2026-01-08T12:23:45.410"/>
  </p1510:revLst>
</p1510:revInfo>
</file>

<file path=ppt/tableStyles.xml><?xml version="1.0" encoding="utf-8"?>
<a:tblStyleLst xmlns:a="http://schemas.openxmlformats.org/drawingml/2006/main" def="{5C22544A-7EE6-4342-B048-85BDC9FD1C3A}">
  <a:tblStyle styleId="{5C22544A-7EE6-4342-B048-85BDC9FD1C3A}" styleName="Kiểu Trung bình 2 - Màu chủ đề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sv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210" r="-9210"/>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a:t>
            </a:r>
          </a:p>
        </p:txBody>
      </p:sp>
      <p:sp>
        <p:nvSpPr>
          <p:cNvPr id="4" name="TextBox 4"/>
          <p:cNvSpPr txBox="1"/>
          <p:nvPr/>
        </p:nvSpPr>
        <p:spPr>
          <a:xfrm>
            <a:off x="1829" y="3226653"/>
            <a:ext cx="18286171" cy="2378566"/>
          </a:xfrm>
          <a:prstGeom prst="rect">
            <a:avLst/>
          </a:prstGeom>
        </p:spPr>
        <p:txBody>
          <a:bodyPr lIns="0" tIns="0" rIns="0" bIns="0" rtlCol="0" anchor="t">
            <a:spAutoFit/>
          </a:bodyPr>
          <a:lstStyle/>
          <a:p>
            <a:pPr algn="ctr">
              <a:lnSpc>
                <a:spcPts val="10691"/>
              </a:lnSpc>
            </a:pPr>
            <a:r>
              <a:rPr lang="en-US" sz="5399" b="1">
                <a:solidFill>
                  <a:srgbClr val="FFFEFE"/>
                </a:solidFill>
                <a:latin typeface="Roboto Bold"/>
                <a:ea typeface="Roboto Bold"/>
                <a:cs typeface="Roboto Bold"/>
                <a:sym typeface="Roboto Bold"/>
              </a:rPr>
              <a:t>THỊ TRƯỜNG BẤT ĐỘNG SẢN VIỆT NAM 2025 </a:t>
            </a:r>
          </a:p>
          <a:p>
            <a:pPr algn="ctr">
              <a:lnSpc>
                <a:spcPts val="7559"/>
              </a:lnSpc>
              <a:spcBef>
                <a:spcPct val="0"/>
              </a:spcBef>
            </a:pPr>
            <a:r>
              <a:rPr lang="en-US" sz="5399" b="1">
                <a:solidFill>
                  <a:srgbClr val="D5C59E"/>
                </a:solidFill>
                <a:latin typeface="Roboto Bold"/>
                <a:ea typeface="Roboto Bold"/>
                <a:cs typeface="Roboto Bold"/>
                <a:sym typeface="Roboto Bold"/>
              </a:rPr>
              <a:t>KÍCH HOẠT CHU KỲ PHÁT TRIỂN MỚI</a:t>
            </a:r>
          </a:p>
        </p:txBody>
      </p:sp>
    </p:spTree>
    <p:extLst>
      <p:ext uri="{BB962C8B-B14F-4D97-AF65-F5344CB8AC3E}">
        <p14:creationId xmlns:p14="http://schemas.microsoft.com/office/powerpoint/2010/main" val="1843637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 y="0"/>
            <a:ext cx="18286171" cy="10287000"/>
          </a:xfrm>
          <a:custGeom>
            <a:avLst/>
            <a:gdLst/>
            <a:ahLst/>
            <a:cxnLst/>
            <a:rect l="l" t="t" r="r" b="b"/>
            <a:pathLst>
              <a:path w="18286171" h="10287000">
                <a:moveTo>
                  <a:pt x="0" y="0"/>
                </a:moveTo>
                <a:lnTo>
                  <a:pt x="18286172" y="0"/>
                </a:lnTo>
                <a:lnTo>
                  <a:pt x="18286172" y="10287000"/>
                </a:lnTo>
                <a:lnTo>
                  <a:pt x="0" y="10287000"/>
                </a:lnTo>
                <a:lnTo>
                  <a:pt x="0" y="0"/>
                </a:lnTo>
                <a:close/>
              </a:path>
            </a:pathLst>
          </a:custGeom>
          <a:blipFill>
            <a:blip r:embed="rId2"/>
            <a:stretch>
              <a:fillRect l="-937" t="-10882" r="-937" b="-10882"/>
            </a:stretch>
          </a:blipFill>
        </p:spPr>
      </p:sp>
      <p:sp>
        <p:nvSpPr>
          <p:cNvPr id="3" name="TextBox 3"/>
          <p:cNvSpPr txBox="1"/>
          <p:nvPr/>
        </p:nvSpPr>
        <p:spPr>
          <a:xfrm>
            <a:off x="914" y="3057599"/>
            <a:ext cx="18286171" cy="2085976"/>
          </a:xfrm>
          <a:prstGeom prst="rect">
            <a:avLst/>
          </a:prstGeom>
        </p:spPr>
        <p:txBody>
          <a:bodyPr lIns="0" tIns="0" rIns="0" bIns="0" rtlCol="0" anchor="t">
            <a:spAutoFit/>
          </a:bodyPr>
          <a:lstStyle/>
          <a:p>
            <a:pPr algn="ctr">
              <a:lnSpc>
                <a:spcPts val="8399"/>
              </a:lnSpc>
            </a:pPr>
            <a:r>
              <a:rPr lang="en-US" sz="5999" b="1">
                <a:solidFill>
                  <a:srgbClr val="FFFEFE"/>
                </a:solidFill>
                <a:latin typeface="Roboto Bold"/>
                <a:ea typeface="Roboto Bold"/>
                <a:cs typeface="Roboto Bold"/>
                <a:sym typeface="Roboto Bold"/>
              </a:rPr>
              <a:t>THỊ TRƯỜNG BĐS VIỆT NAM 2025</a:t>
            </a:r>
          </a:p>
          <a:p>
            <a:pPr marL="1295394" lvl="1" indent="-647697" algn="ctr">
              <a:lnSpc>
                <a:spcPts val="8399"/>
              </a:lnSpc>
              <a:spcBef>
                <a:spcPct val="0"/>
              </a:spcBef>
              <a:buFont typeface="Arial"/>
              <a:buChar char="•"/>
            </a:pPr>
            <a:r>
              <a:rPr lang="en-US" sz="5999" b="1">
                <a:solidFill>
                  <a:srgbClr val="FFFEFE"/>
                </a:solidFill>
                <a:latin typeface="Roboto Bold"/>
                <a:ea typeface="Roboto Bold"/>
                <a:cs typeface="Roboto Bold"/>
                <a:sym typeface="Roboto Bold"/>
              </a:rPr>
              <a:t>- CÁC VẤN ĐỀ NỘI HÀM -</a:t>
            </a:r>
          </a:p>
        </p:txBody>
      </p:sp>
      <p:sp>
        <p:nvSpPr>
          <p:cNvPr id="4" name="Freeform 4"/>
          <p:cNvSpPr/>
          <p:nvPr/>
        </p:nvSpPr>
        <p:spPr>
          <a:xfrm>
            <a:off x="914" y="0"/>
            <a:ext cx="5287224" cy="1454176"/>
          </a:xfrm>
          <a:custGeom>
            <a:avLst/>
            <a:gdLst/>
            <a:ahLst/>
            <a:cxnLst/>
            <a:rect l="l" t="t" r="r" b="b"/>
            <a:pathLst>
              <a:path w="5287224" h="1454176">
                <a:moveTo>
                  <a:pt x="0" y="0"/>
                </a:moveTo>
                <a:lnTo>
                  <a:pt x="5287225" y="0"/>
                </a:lnTo>
                <a:lnTo>
                  <a:pt x="5287225" y="1454176"/>
                </a:lnTo>
                <a:lnTo>
                  <a:pt x="0" y="1454176"/>
                </a:lnTo>
                <a:lnTo>
                  <a:pt x="0" y="0"/>
                </a:lnTo>
                <a:close/>
              </a:path>
            </a:pathLst>
          </a:custGeom>
          <a:blipFill>
            <a:blip r:embed="rId3"/>
            <a:stretch>
              <a:fillRect r="-266469" b="-649499"/>
            </a:stretch>
          </a:blipFill>
        </p:spPr>
      </p:sp>
      <p:sp>
        <p:nvSpPr>
          <p:cNvPr id="5" name="TextBox 5"/>
          <p:cNvSpPr txBox="1"/>
          <p:nvPr/>
        </p:nvSpPr>
        <p:spPr>
          <a:xfrm>
            <a:off x="17908988" y="9861278"/>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FFFEFE"/>
                </a:solidFill>
                <a:latin typeface="Roboto"/>
                <a:ea typeface="Roboto"/>
                <a:cs typeface="Roboto"/>
                <a:sym typeface="Roboto"/>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3</a:t>
            </a:r>
          </a:p>
        </p:txBody>
      </p:sp>
      <p:sp>
        <p:nvSpPr>
          <p:cNvPr id="4" name="TextBox 4"/>
          <p:cNvSpPr txBox="1"/>
          <p:nvPr/>
        </p:nvSpPr>
        <p:spPr>
          <a:xfrm>
            <a:off x="8402780" y="203701"/>
            <a:ext cx="9590716"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NHÀ Ở THƯƠNG MẠI - NGUỒN CUNG</a:t>
            </a:r>
          </a:p>
        </p:txBody>
      </p:sp>
      <p:sp>
        <p:nvSpPr>
          <p:cNvPr id="5" name="AutoShape 5"/>
          <p:cNvSpPr/>
          <p:nvPr/>
        </p:nvSpPr>
        <p:spPr>
          <a:xfrm>
            <a:off x="9239096" y="1028624"/>
            <a:ext cx="0" cy="4584631"/>
          </a:xfrm>
          <a:prstGeom prst="line">
            <a:avLst/>
          </a:prstGeom>
          <a:ln w="19050" cap="flat">
            <a:solidFill>
              <a:srgbClr val="052640">
                <a:alpha val="49804"/>
              </a:srgbClr>
            </a:solidFill>
            <a:prstDash val="solid"/>
            <a:headEnd type="none" w="sm" len="sm"/>
            <a:tailEnd type="none" w="sm" len="sm"/>
          </a:ln>
        </p:spPr>
      </p:sp>
      <p:sp>
        <p:nvSpPr>
          <p:cNvPr id="6" name="TextBox 6"/>
          <p:cNvSpPr txBox="1"/>
          <p:nvPr/>
        </p:nvSpPr>
        <p:spPr>
          <a:xfrm>
            <a:off x="1028700" y="6174369"/>
            <a:ext cx="16228771" cy="2741068"/>
          </a:xfrm>
          <a:prstGeom prst="rect">
            <a:avLst/>
          </a:prstGeom>
        </p:spPr>
        <p:txBody>
          <a:bodyPr lIns="0" tIns="0" rIns="0" bIns="0" rtlCol="0" anchor="t">
            <a:spAutoFit/>
          </a:bodyPr>
          <a:lstStyle/>
          <a:p>
            <a:pPr marL="420407" lvl="1" indent="-210203" algn="just">
              <a:lnSpc>
                <a:spcPts val="2726"/>
              </a:lnSpc>
              <a:buFont typeface="Arial"/>
              <a:buChar char="•"/>
            </a:pPr>
            <a:r>
              <a:rPr lang="en-US" sz="1947">
                <a:solidFill>
                  <a:srgbClr val="000000"/>
                </a:solidFill>
                <a:latin typeface="Roboto"/>
                <a:ea typeface="Roboto"/>
                <a:cs typeface="Roboto"/>
                <a:sym typeface="Roboto"/>
              </a:rPr>
              <a:t>Nguồn cung cải thiện với hơn 1.400 dự án đang triển khai, trong đó có sự xuất hiện của các siêu dự án quy mô lớn chưa từng có mới được phê duyệt, và hơn 1.700 dự án được tháo gỡ vướng mắc pháp lý và tái triển khai.</a:t>
            </a:r>
          </a:p>
          <a:p>
            <a:pPr algn="just">
              <a:lnSpc>
                <a:spcPts val="2726"/>
              </a:lnSpc>
            </a:pPr>
            <a:endParaRPr lang="en-US" sz="1947">
              <a:solidFill>
                <a:srgbClr val="000000"/>
              </a:solidFill>
              <a:latin typeface="Roboto"/>
              <a:ea typeface="Roboto"/>
              <a:cs typeface="Roboto"/>
              <a:sym typeface="Roboto"/>
            </a:endParaRPr>
          </a:p>
          <a:p>
            <a:pPr marL="420407" lvl="1" indent="-210203" algn="just">
              <a:lnSpc>
                <a:spcPts val="2726"/>
              </a:lnSpc>
              <a:buFont typeface="Arial"/>
              <a:buChar char="•"/>
            </a:pPr>
            <a:r>
              <a:rPr lang="en-US" sz="1947" b="1">
                <a:solidFill>
                  <a:srgbClr val="000000"/>
                </a:solidFill>
                <a:latin typeface="Roboto Bold"/>
                <a:ea typeface="Roboto Bold"/>
                <a:cs typeface="Roboto Bold"/>
                <a:sym typeface="Roboto Bold"/>
              </a:rPr>
              <a:t>Năm 2025</a:t>
            </a:r>
            <a:r>
              <a:rPr lang="en-US" sz="1947">
                <a:solidFill>
                  <a:srgbClr val="000000"/>
                </a:solidFill>
                <a:latin typeface="Roboto"/>
                <a:ea typeface="Roboto"/>
                <a:cs typeface="Roboto"/>
                <a:sym typeface="Roboto"/>
              </a:rPr>
              <a:t>: 128 nghìn sản phẩm mới, tăng 88% so với năm 2024, và cao nhất trong giai đoạn 2019 - 2025.</a:t>
            </a:r>
          </a:p>
          <a:p>
            <a:pPr algn="just">
              <a:lnSpc>
                <a:spcPts val="2726"/>
              </a:lnSpc>
            </a:pPr>
            <a:endParaRPr lang="en-US" sz="1947">
              <a:solidFill>
                <a:srgbClr val="000000"/>
              </a:solidFill>
              <a:latin typeface="Roboto"/>
              <a:ea typeface="Roboto"/>
              <a:cs typeface="Roboto"/>
              <a:sym typeface="Roboto"/>
            </a:endParaRPr>
          </a:p>
          <a:p>
            <a:pPr marL="420407" lvl="1" indent="-210203" algn="just">
              <a:lnSpc>
                <a:spcPts val="2726"/>
              </a:lnSpc>
              <a:buFont typeface="Arial"/>
              <a:buChar char="•"/>
            </a:pPr>
            <a:r>
              <a:rPr lang="en-US" sz="1947" b="1">
                <a:solidFill>
                  <a:srgbClr val="000000"/>
                </a:solidFill>
                <a:latin typeface="Roboto Bold"/>
                <a:ea typeface="Roboto Bold"/>
                <a:cs typeface="Roboto Bold"/>
                <a:sym typeface="Roboto Bold"/>
              </a:rPr>
              <a:t>Quý 4/2025</a:t>
            </a:r>
            <a:r>
              <a:rPr lang="en-US" sz="1947">
                <a:solidFill>
                  <a:srgbClr val="000000"/>
                </a:solidFill>
                <a:latin typeface="Roboto"/>
                <a:ea typeface="Roboto"/>
                <a:cs typeface="Roboto"/>
                <a:sym typeface="Roboto"/>
              </a:rPr>
              <a:t>: 42 nghìn sản phẩm mới, tăng 24% so với quý trước và 48% so với cùng kỳ năm 2024.</a:t>
            </a:r>
          </a:p>
          <a:p>
            <a:pPr algn="just">
              <a:lnSpc>
                <a:spcPts val="2726"/>
              </a:lnSpc>
            </a:pPr>
            <a:endParaRPr lang="en-US" sz="1947">
              <a:solidFill>
                <a:srgbClr val="000000"/>
              </a:solidFill>
              <a:latin typeface="Roboto"/>
              <a:ea typeface="Roboto"/>
              <a:cs typeface="Roboto"/>
              <a:sym typeface="Roboto"/>
            </a:endParaRPr>
          </a:p>
          <a:p>
            <a:pPr marL="420407" lvl="1" indent="-210203" algn="just">
              <a:lnSpc>
                <a:spcPts val="2726"/>
              </a:lnSpc>
              <a:buFont typeface="Arial"/>
              <a:buChar char="•"/>
            </a:pPr>
            <a:r>
              <a:rPr lang="en-US" sz="1947">
                <a:solidFill>
                  <a:srgbClr val="000000"/>
                </a:solidFill>
                <a:latin typeface="Roboto"/>
                <a:ea typeface="Roboto"/>
                <a:cs typeface="Roboto"/>
                <a:sym typeface="Roboto"/>
              </a:rPr>
              <a:t>Lượng tồn kho tăng nhanh nhưng mang ý nghĩa tích cực, chủ yếu các sản phẩm đang trong quá trình triển khai xây dựng và bán hàng.</a:t>
            </a:r>
          </a:p>
        </p:txBody>
      </p:sp>
      <p:pic>
        <p:nvPicPr>
          <p:cNvPr id="7" name="Picture 7"/>
          <p:cNvPicPr>
            <a:picLocks noChangeAspect="1"/>
          </p:cNvPicPr>
          <p:nvPr/>
        </p:nvPicPr>
        <p:blipFill>
          <a:blip r:embed="rId3"/>
          <a:stretch>
            <a:fillRect/>
          </a:stretch>
        </p:blipFill>
        <p:spPr>
          <a:xfrm>
            <a:off x="254023" y="767410"/>
            <a:ext cx="9296119" cy="5620521"/>
          </a:xfrm>
          <a:prstGeom prst="rect">
            <a:avLst/>
          </a:prstGeom>
        </p:spPr>
      </p:pic>
      <p:sp>
        <p:nvSpPr>
          <p:cNvPr id="8" name="TextBox 8"/>
          <p:cNvSpPr txBox="1"/>
          <p:nvPr/>
        </p:nvSpPr>
        <p:spPr>
          <a:xfrm>
            <a:off x="1028700" y="981321"/>
            <a:ext cx="7746766"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 Lượng cung, giao dịch nhà ở mới giai đoạn 2018 - 2025</a:t>
            </a:r>
          </a:p>
        </p:txBody>
      </p:sp>
      <p:pic>
        <p:nvPicPr>
          <p:cNvPr id="9" name="Picture 9"/>
          <p:cNvPicPr>
            <a:picLocks noChangeAspect="1"/>
          </p:cNvPicPr>
          <p:nvPr/>
        </p:nvPicPr>
        <p:blipFill>
          <a:blip r:embed="rId4"/>
          <a:stretch>
            <a:fillRect/>
          </a:stretch>
        </p:blipFill>
        <p:spPr>
          <a:xfrm>
            <a:off x="8947853" y="626902"/>
            <a:ext cx="9067033" cy="5741693"/>
          </a:xfrm>
          <a:prstGeom prst="rect">
            <a:avLst/>
          </a:prstGeom>
        </p:spPr>
      </p:pic>
      <p:sp>
        <p:nvSpPr>
          <p:cNvPr id="10" name="TextBox 10"/>
          <p:cNvSpPr txBox="1"/>
          <p:nvPr/>
        </p:nvSpPr>
        <p:spPr>
          <a:xfrm>
            <a:off x="9725946" y="981075"/>
            <a:ext cx="7373103"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2: Nguồn cung, giao dịch nhà ở mới 2025 qua các quý</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4</a:t>
            </a:r>
          </a:p>
        </p:txBody>
      </p:sp>
      <p:sp>
        <p:nvSpPr>
          <p:cNvPr id="4" name="TextBox 4"/>
          <p:cNvSpPr txBox="1"/>
          <p:nvPr/>
        </p:nvSpPr>
        <p:spPr>
          <a:xfrm>
            <a:off x="8402780" y="203701"/>
            <a:ext cx="9590716"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NHÀ Ở THƯƠNG MẠI - CƠ CẤU NGUỒN CUNG</a:t>
            </a:r>
          </a:p>
        </p:txBody>
      </p:sp>
      <p:pic>
        <p:nvPicPr>
          <p:cNvPr id="5" name="Picture 5"/>
          <p:cNvPicPr>
            <a:picLocks noChangeAspect="1"/>
          </p:cNvPicPr>
          <p:nvPr/>
        </p:nvPicPr>
        <p:blipFill>
          <a:blip r:embed="rId3"/>
          <a:stretch>
            <a:fillRect/>
          </a:stretch>
        </p:blipFill>
        <p:spPr>
          <a:xfrm>
            <a:off x="6021042" y="1046370"/>
            <a:ext cx="6227510" cy="7570350"/>
          </a:xfrm>
          <a:prstGeom prst="rect">
            <a:avLst/>
          </a:prstGeom>
        </p:spPr>
      </p:pic>
      <p:sp>
        <p:nvSpPr>
          <p:cNvPr id="6" name="TextBox 6"/>
          <p:cNvSpPr txBox="1"/>
          <p:nvPr/>
        </p:nvSpPr>
        <p:spPr>
          <a:xfrm>
            <a:off x="7701404" y="5878786"/>
            <a:ext cx="1617497" cy="577853"/>
          </a:xfrm>
          <a:prstGeom prst="rect">
            <a:avLst/>
          </a:prstGeom>
        </p:spPr>
        <p:txBody>
          <a:bodyPr lIns="0" tIns="0" rIns="0" bIns="0" rtlCol="0" anchor="t">
            <a:spAutoFit/>
          </a:bodyPr>
          <a:lstStyle/>
          <a:p>
            <a:pPr algn="ctr">
              <a:lnSpc>
                <a:spcPts val="4639"/>
              </a:lnSpc>
            </a:pPr>
            <a:r>
              <a:rPr lang="en-US" sz="3313">
                <a:solidFill>
                  <a:srgbClr val="FFFFFF"/>
                </a:solidFill>
                <a:latin typeface="Roboto"/>
                <a:ea typeface="Roboto"/>
                <a:cs typeface="Roboto"/>
                <a:sym typeface="Roboto"/>
              </a:rPr>
              <a:t>62%</a:t>
            </a:r>
          </a:p>
        </p:txBody>
      </p:sp>
      <p:sp>
        <p:nvSpPr>
          <p:cNvPr id="7" name="TextBox 7"/>
          <p:cNvSpPr txBox="1"/>
          <p:nvPr/>
        </p:nvSpPr>
        <p:spPr>
          <a:xfrm>
            <a:off x="9318901" y="4342851"/>
            <a:ext cx="1617497" cy="577853"/>
          </a:xfrm>
          <a:prstGeom prst="rect">
            <a:avLst/>
          </a:prstGeom>
        </p:spPr>
        <p:txBody>
          <a:bodyPr lIns="0" tIns="0" rIns="0" bIns="0" rtlCol="0" anchor="t">
            <a:spAutoFit/>
          </a:bodyPr>
          <a:lstStyle/>
          <a:p>
            <a:pPr algn="ctr">
              <a:lnSpc>
                <a:spcPts val="4639"/>
              </a:lnSpc>
            </a:pPr>
            <a:r>
              <a:rPr lang="en-US" sz="3313">
                <a:solidFill>
                  <a:srgbClr val="FFFFFF"/>
                </a:solidFill>
                <a:latin typeface="Roboto"/>
                <a:ea typeface="Roboto"/>
                <a:cs typeface="Roboto"/>
                <a:sym typeface="Roboto"/>
              </a:rPr>
              <a:t>38%</a:t>
            </a:r>
          </a:p>
        </p:txBody>
      </p:sp>
      <p:sp>
        <p:nvSpPr>
          <p:cNvPr id="8" name="TextBox 8"/>
          <p:cNvSpPr txBox="1"/>
          <p:nvPr/>
        </p:nvSpPr>
        <p:spPr>
          <a:xfrm>
            <a:off x="12700647" y="4750838"/>
            <a:ext cx="4676254" cy="683821"/>
          </a:xfrm>
          <a:prstGeom prst="rect">
            <a:avLst/>
          </a:prstGeom>
        </p:spPr>
        <p:txBody>
          <a:bodyPr lIns="0" tIns="0" rIns="0" bIns="0" rtlCol="0" anchor="t">
            <a:spAutoFit/>
          </a:bodyPr>
          <a:lstStyle/>
          <a:p>
            <a:pPr algn="l">
              <a:lnSpc>
                <a:spcPts val="2729"/>
              </a:lnSpc>
            </a:pPr>
            <a:r>
              <a:rPr lang="en-US" sz="1949">
                <a:solidFill>
                  <a:srgbClr val="000000"/>
                </a:solidFill>
                <a:latin typeface="Roboto"/>
                <a:ea typeface="Roboto"/>
                <a:cs typeface="Roboto"/>
                <a:sym typeface="Roboto"/>
              </a:rPr>
              <a:t>Tương đương 47 nghìn sản phẩm, gấp 2.5 lần năm 2024.</a:t>
            </a:r>
          </a:p>
        </p:txBody>
      </p:sp>
      <p:sp>
        <p:nvSpPr>
          <p:cNvPr id="9" name="TextBox 9"/>
          <p:cNvSpPr txBox="1"/>
          <p:nvPr/>
        </p:nvSpPr>
        <p:spPr>
          <a:xfrm>
            <a:off x="1375645" y="4945595"/>
            <a:ext cx="4861055" cy="683821"/>
          </a:xfrm>
          <a:prstGeom prst="rect">
            <a:avLst/>
          </a:prstGeom>
        </p:spPr>
        <p:txBody>
          <a:bodyPr lIns="0" tIns="0" rIns="0" bIns="0" rtlCol="0" anchor="t">
            <a:spAutoFit/>
          </a:bodyPr>
          <a:lstStyle/>
          <a:p>
            <a:pPr algn="l">
              <a:lnSpc>
                <a:spcPts val="2729"/>
              </a:lnSpc>
            </a:pPr>
            <a:r>
              <a:rPr lang="en-US" sz="1949">
                <a:solidFill>
                  <a:srgbClr val="000000"/>
                </a:solidFill>
                <a:latin typeface="Roboto"/>
                <a:ea typeface="Roboto"/>
                <a:cs typeface="Roboto"/>
                <a:sym typeface="Roboto"/>
              </a:rPr>
              <a:t>Tương đương với hơn 80 nghìn sản phẩm, gấp 2 lần năm 2024.</a:t>
            </a:r>
          </a:p>
        </p:txBody>
      </p:sp>
      <p:sp>
        <p:nvSpPr>
          <p:cNvPr id="10" name="TextBox 10"/>
          <p:cNvSpPr txBox="1"/>
          <p:nvPr/>
        </p:nvSpPr>
        <p:spPr>
          <a:xfrm>
            <a:off x="12583046" y="3507826"/>
            <a:ext cx="4569901" cy="1290637"/>
          </a:xfrm>
          <a:prstGeom prst="rect">
            <a:avLst/>
          </a:prstGeom>
        </p:spPr>
        <p:txBody>
          <a:bodyPr lIns="0" tIns="0" rIns="0" bIns="0" rtlCol="0" anchor="t">
            <a:spAutoFit/>
          </a:bodyPr>
          <a:lstStyle/>
          <a:p>
            <a:pPr algn="l">
              <a:lnSpc>
                <a:spcPts val="10500"/>
              </a:lnSpc>
            </a:pPr>
            <a:r>
              <a:rPr lang="en-US" sz="7500" b="1">
                <a:solidFill>
                  <a:srgbClr val="102A89"/>
                </a:solidFill>
                <a:latin typeface="Roboto Bold"/>
                <a:ea typeface="Roboto Bold"/>
                <a:cs typeface="Roboto Bold"/>
                <a:sym typeface="Roboto Bold"/>
              </a:rPr>
              <a:t>38%</a:t>
            </a:r>
          </a:p>
        </p:txBody>
      </p:sp>
      <p:sp>
        <p:nvSpPr>
          <p:cNvPr id="11" name="TextBox 11"/>
          <p:cNvSpPr txBox="1"/>
          <p:nvPr/>
        </p:nvSpPr>
        <p:spPr>
          <a:xfrm>
            <a:off x="1375645" y="3507826"/>
            <a:ext cx="4569901" cy="1290637"/>
          </a:xfrm>
          <a:prstGeom prst="rect">
            <a:avLst/>
          </a:prstGeom>
        </p:spPr>
        <p:txBody>
          <a:bodyPr lIns="0" tIns="0" rIns="0" bIns="0" rtlCol="0" anchor="t">
            <a:spAutoFit/>
          </a:bodyPr>
          <a:lstStyle/>
          <a:p>
            <a:pPr algn="l">
              <a:lnSpc>
                <a:spcPts val="10500"/>
              </a:lnSpc>
            </a:pPr>
            <a:r>
              <a:rPr lang="en-US" sz="7500" b="1">
                <a:solidFill>
                  <a:srgbClr val="102A89"/>
                </a:solidFill>
                <a:latin typeface="Roboto Bold"/>
                <a:ea typeface="Roboto Bold"/>
                <a:cs typeface="Roboto Bold"/>
                <a:sym typeface="Roboto Bold"/>
              </a:rPr>
              <a:t>62%</a:t>
            </a:r>
          </a:p>
        </p:txBody>
      </p:sp>
      <p:sp>
        <p:nvSpPr>
          <p:cNvPr id="12" name="TextBox 12"/>
          <p:cNvSpPr txBox="1"/>
          <p:nvPr/>
        </p:nvSpPr>
        <p:spPr>
          <a:xfrm>
            <a:off x="5282659" y="1361616"/>
            <a:ext cx="8354842" cy="295275"/>
          </a:xfrm>
          <a:prstGeom prst="rect">
            <a:avLst/>
          </a:prstGeom>
        </p:spPr>
        <p:txBody>
          <a:bodyPr lIns="0" tIns="0" rIns="0" bIns="0" rtlCol="0" anchor="t">
            <a:spAutoFit/>
          </a:bodyPr>
          <a:lstStyle/>
          <a:p>
            <a:pPr algn="ctr">
              <a:lnSpc>
                <a:spcPts val="2339"/>
              </a:lnSpc>
            </a:pPr>
            <a:r>
              <a:rPr lang="en-US" sz="1949" b="1">
                <a:solidFill>
                  <a:srgbClr val="000000"/>
                </a:solidFill>
                <a:latin typeface="Roboto Bold"/>
                <a:ea typeface="Roboto Bold"/>
                <a:cs typeface="Roboto Bold"/>
                <a:sym typeface="Roboto Bold"/>
              </a:rPr>
              <a:t>Biểu đồ 3: Cơ cấu nguồn cung BĐS nhà ở 2025 theo phân khúc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5</a:t>
            </a:r>
          </a:p>
        </p:txBody>
      </p:sp>
      <p:sp>
        <p:nvSpPr>
          <p:cNvPr id="4" name="TextBox 4"/>
          <p:cNvSpPr txBox="1"/>
          <p:nvPr/>
        </p:nvSpPr>
        <p:spPr>
          <a:xfrm>
            <a:off x="7223001" y="203701"/>
            <a:ext cx="10770494" cy="448524"/>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NHÀ Ở THƯƠNG MẠI - CƠ CẤU NGUỒN CUNG </a:t>
            </a:r>
          </a:p>
        </p:txBody>
      </p:sp>
      <p:pic>
        <p:nvPicPr>
          <p:cNvPr id="5" name="Picture 5"/>
          <p:cNvPicPr>
            <a:picLocks noChangeAspect="1"/>
          </p:cNvPicPr>
          <p:nvPr/>
        </p:nvPicPr>
        <p:blipFill>
          <a:blip r:embed="rId3"/>
          <a:stretch>
            <a:fillRect/>
          </a:stretch>
        </p:blipFill>
        <p:spPr>
          <a:xfrm>
            <a:off x="190197" y="1046463"/>
            <a:ext cx="10062037" cy="5254304"/>
          </a:xfrm>
          <a:prstGeom prst="rect">
            <a:avLst/>
          </a:prstGeom>
        </p:spPr>
      </p:pic>
      <p:sp>
        <p:nvSpPr>
          <p:cNvPr id="6" name="TextBox 6"/>
          <p:cNvSpPr txBox="1"/>
          <p:nvPr/>
        </p:nvSpPr>
        <p:spPr>
          <a:xfrm>
            <a:off x="1095601" y="5790287"/>
            <a:ext cx="16228771" cy="3182409"/>
          </a:xfrm>
          <a:prstGeom prst="rect">
            <a:avLst/>
          </a:prstGeom>
        </p:spPr>
        <p:txBody>
          <a:bodyPr lIns="0" tIns="0" rIns="0" bIns="0" rtlCol="0" anchor="t">
            <a:spAutoFit/>
          </a:bodyPr>
          <a:lstStyle/>
          <a:p>
            <a:pPr algn="just">
              <a:lnSpc>
                <a:spcPts val="3154"/>
              </a:lnSpc>
            </a:pPr>
            <a:r>
              <a:rPr lang="en-US" sz="1947">
                <a:solidFill>
                  <a:srgbClr val="000000"/>
                </a:solidFill>
                <a:latin typeface="Roboto"/>
                <a:ea typeface="Roboto"/>
                <a:cs typeface="Roboto"/>
                <a:sym typeface="Roboto"/>
              </a:rPr>
              <a:t>Tại các đô thị lớn (cũ), nguồn cung mới tăng mạnh nhưng cơ cấu sản phẩm ngày càng thiếu đa dạng, chủ yếu là sản phẩm phục vụ giới “nhà giàu".</a:t>
            </a:r>
          </a:p>
          <a:p>
            <a:pPr marL="420407" lvl="1" indent="-210203" algn="just">
              <a:lnSpc>
                <a:spcPts val="3154"/>
              </a:lnSpc>
              <a:buFont typeface="Arial"/>
              <a:buChar char="•"/>
            </a:pPr>
            <a:r>
              <a:rPr lang="en-US" sz="1947" b="1">
                <a:solidFill>
                  <a:srgbClr val="000000"/>
                </a:solidFill>
                <a:latin typeface="Roboto Bold"/>
                <a:ea typeface="Roboto Bold"/>
                <a:cs typeface="Roboto Bold"/>
                <a:sym typeface="Roboto Bold"/>
              </a:rPr>
              <a:t>CHCC cao cấp, sang trọng và siêu sang: </a:t>
            </a:r>
          </a:p>
          <a:p>
            <a:pPr marL="840813" lvl="2" indent="-280271" algn="just">
              <a:lnSpc>
                <a:spcPts val="3154"/>
              </a:lnSpc>
              <a:buFont typeface="Arial"/>
              <a:buChar char="⚬"/>
            </a:pPr>
            <a:r>
              <a:rPr lang="en-US" sz="1947">
                <a:solidFill>
                  <a:srgbClr val="000000"/>
                </a:solidFill>
                <a:latin typeface="Roboto"/>
                <a:ea typeface="Roboto"/>
                <a:cs typeface="Roboto"/>
                <a:sym typeface="Roboto"/>
              </a:rPr>
              <a:t>Nguồn cung CHCC mới có giá &gt;100 triệu đồng/m2</a:t>
            </a:r>
            <a:r>
              <a:rPr lang="en-US" sz="1947" b="1">
                <a:solidFill>
                  <a:srgbClr val="000000"/>
                </a:solidFill>
                <a:latin typeface="Roboto Bold"/>
                <a:ea typeface="Roboto Bold"/>
                <a:cs typeface="Roboto Bold"/>
                <a:sym typeface="Roboto Bold"/>
              </a:rPr>
              <a:t>: </a:t>
            </a:r>
            <a:r>
              <a:rPr lang="en-US" sz="1947">
                <a:solidFill>
                  <a:srgbClr val="000000"/>
                </a:solidFill>
                <a:latin typeface="Roboto"/>
                <a:ea typeface="Roboto"/>
                <a:cs typeface="Roboto"/>
                <a:sym typeface="Roboto"/>
              </a:rPr>
              <a:t>25%, tương đương hơn 20 nghìn sản phẩm, gấp gần 10 lần năm 2024. Riêng Hà Nội và TP.HCM (cũ), khoảng 85% nguồn cung CHCC mở bán mới có giá trên 80 triệu đồng/m2.</a:t>
            </a:r>
          </a:p>
          <a:p>
            <a:pPr marL="840813" lvl="2" indent="-280271" algn="just">
              <a:lnSpc>
                <a:spcPts val="3154"/>
              </a:lnSpc>
              <a:buFont typeface="Arial"/>
              <a:buChar char="⚬"/>
            </a:pPr>
            <a:r>
              <a:rPr lang="en-US" sz="1947">
                <a:solidFill>
                  <a:srgbClr val="000000"/>
                </a:solidFill>
                <a:latin typeface="Roboto"/>
                <a:ea typeface="Roboto"/>
                <a:cs typeface="Roboto"/>
                <a:sym typeface="Roboto"/>
              </a:rPr>
              <a:t>CHCC cao cấp: 29%, giảm 20 điểm phần trăm so với năm 2024</a:t>
            </a:r>
          </a:p>
          <a:p>
            <a:pPr marL="840813" lvl="2" indent="-280271" algn="just">
              <a:lnSpc>
                <a:spcPts val="3154"/>
              </a:lnSpc>
              <a:buFont typeface="Arial"/>
              <a:buChar char="⚬"/>
            </a:pPr>
            <a:r>
              <a:rPr lang="en-US" sz="1947">
                <a:solidFill>
                  <a:srgbClr val="000000"/>
                </a:solidFill>
                <a:latin typeface="Roboto"/>
                <a:ea typeface="Roboto"/>
                <a:cs typeface="Roboto"/>
                <a:sym typeface="Roboto"/>
              </a:rPr>
              <a:t>Phân khúc sang trọng và siêu sang: 38%, tăng 16 điểm phần trăm so với năm 2024. </a:t>
            </a:r>
          </a:p>
          <a:p>
            <a:pPr marL="420407" lvl="1" indent="-210203" algn="just">
              <a:lnSpc>
                <a:spcPts val="3154"/>
              </a:lnSpc>
              <a:buFont typeface="Arial"/>
              <a:buChar char="•"/>
            </a:pPr>
            <a:r>
              <a:rPr lang="en-US" sz="1947" b="1">
                <a:solidFill>
                  <a:srgbClr val="000000"/>
                </a:solidFill>
                <a:latin typeface="Roboto Bold"/>
                <a:ea typeface="Roboto Bold"/>
                <a:cs typeface="Roboto Bold"/>
                <a:sym typeface="Roboto Bold"/>
              </a:rPr>
              <a:t>CHCC trung cấp: </a:t>
            </a:r>
            <a:r>
              <a:rPr lang="en-US" sz="1947">
                <a:solidFill>
                  <a:srgbClr val="000000"/>
                </a:solidFill>
                <a:latin typeface="Roboto"/>
                <a:ea typeface="Roboto"/>
                <a:cs typeface="Roboto"/>
                <a:sym typeface="Roboto"/>
              </a:rPr>
              <a:t>33%, tăng 4 điểm phần trăm so với năm 2024, chủ yếu đến từ các dự án mở bán mới tại Bình Dương (cũ)</a:t>
            </a:r>
          </a:p>
          <a:p>
            <a:pPr marL="420407" lvl="1" indent="-210203" algn="just">
              <a:lnSpc>
                <a:spcPts val="3154"/>
              </a:lnSpc>
              <a:buFont typeface="Arial"/>
              <a:buChar char="•"/>
            </a:pPr>
            <a:r>
              <a:rPr lang="en-US" sz="1947" b="1">
                <a:solidFill>
                  <a:srgbClr val="000000"/>
                </a:solidFill>
                <a:latin typeface="Roboto Bold"/>
                <a:ea typeface="Roboto Bold"/>
                <a:cs typeface="Roboto Bold"/>
                <a:sym typeface="Roboto Bold"/>
              </a:rPr>
              <a:t>CHCC bình dân</a:t>
            </a:r>
            <a:r>
              <a:rPr lang="en-US" sz="1947">
                <a:solidFill>
                  <a:srgbClr val="000000"/>
                </a:solidFill>
                <a:latin typeface="Roboto"/>
                <a:ea typeface="Roboto"/>
                <a:cs typeface="Roboto"/>
                <a:sym typeface="Roboto"/>
              </a:rPr>
              <a:t>: Không xuất hiện.</a:t>
            </a:r>
          </a:p>
        </p:txBody>
      </p:sp>
      <p:sp>
        <p:nvSpPr>
          <p:cNvPr id="7" name="TextBox 7"/>
          <p:cNvSpPr txBox="1"/>
          <p:nvPr/>
        </p:nvSpPr>
        <p:spPr>
          <a:xfrm>
            <a:off x="1028700" y="1018348"/>
            <a:ext cx="7746766"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4: Cơ cấu nguồn cung CHCC mới qua các năm</a:t>
            </a:r>
          </a:p>
        </p:txBody>
      </p:sp>
      <p:pic>
        <p:nvPicPr>
          <p:cNvPr id="8" name="Picture 8"/>
          <p:cNvPicPr>
            <a:picLocks noChangeAspect="1"/>
          </p:cNvPicPr>
          <p:nvPr/>
        </p:nvPicPr>
        <p:blipFill>
          <a:blip r:embed="rId4"/>
          <a:stretch>
            <a:fillRect/>
          </a:stretch>
        </p:blipFill>
        <p:spPr>
          <a:xfrm>
            <a:off x="12482055" y="1315661"/>
            <a:ext cx="4507070" cy="4507070"/>
          </a:xfrm>
          <a:prstGeom prst="rect">
            <a:avLst/>
          </a:prstGeom>
        </p:spPr>
      </p:pic>
      <p:sp>
        <p:nvSpPr>
          <p:cNvPr id="9" name="TextBox 9"/>
          <p:cNvSpPr txBox="1"/>
          <p:nvPr/>
        </p:nvSpPr>
        <p:spPr>
          <a:xfrm>
            <a:off x="15039905" y="2859290"/>
            <a:ext cx="1333861" cy="294495"/>
          </a:xfrm>
          <a:prstGeom prst="rect">
            <a:avLst/>
          </a:prstGeom>
        </p:spPr>
        <p:txBody>
          <a:bodyPr lIns="0" tIns="0" rIns="0" bIns="0" rtlCol="0" anchor="t">
            <a:spAutoFit/>
          </a:bodyPr>
          <a:lstStyle/>
          <a:p>
            <a:pPr algn="ctr">
              <a:lnSpc>
                <a:spcPts val="1603"/>
              </a:lnSpc>
            </a:pPr>
            <a:r>
              <a:rPr lang="en-US" sz="1145">
                <a:solidFill>
                  <a:srgbClr val="FFFFFF"/>
                </a:solidFill>
                <a:latin typeface="Roboto"/>
                <a:ea typeface="Roboto"/>
                <a:cs typeface="Roboto"/>
                <a:sym typeface="Roboto"/>
              </a:rPr>
              <a:t>33%</a:t>
            </a:r>
          </a:p>
        </p:txBody>
      </p:sp>
      <p:sp>
        <p:nvSpPr>
          <p:cNvPr id="10" name="TextBox 10"/>
          <p:cNvSpPr txBox="1"/>
          <p:nvPr/>
        </p:nvSpPr>
        <p:spPr>
          <a:xfrm>
            <a:off x="14126243" y="4422374"/>
            <a:ext cx="1397287" cy="297161"/>
          </a:xfrm>
          <a:prstGeom prst="rect">
            <a:avLst/>
          </a:prstGeom>
        </p:spPr>
        <p:txBody>
          <a:bodyPr lIns="0" tIns="0" rIns="0" bIns="0" rtlCol="0" anchor="t">
            <a:spAutoFit/>
          </a:bodyPr>
          <a:lstStyle/>
          <a:p>
            <a:pPr algn="ctr">
              <a:lnSpc>
                <a:spcPts val="1679"/>
              </a:lnSpc>
            </a:pPr>
            <a:r>
              <a:rPr lang="en-US" sz="1200">
                <a:solidFill>
                  <a:srgbClr val="FFFFFF"/>
                </a:solidFill>
                <a:latin typeface="Roboto"/>
                <a:ea typeface="Roboto"/>
                <a:cs typeface="Roboto"/>
                <a:sym typeface="Roboto"/>
              </a:rPr>
              <a:t>29%</a:t>
            </a:r>
          </a:p>
        </p:txBody>
      </p:sp>
      <p:sp>
        <p:nvSpPr>
          <p:cNvPr id="11" name="TextBox 11"/>
          <p:cNvSpPr txBox="1"/>
          <p:nvPr/>
        </p:nvSpPr>
        <p:spPr>
          <a:xfrm>
            <a:off x="13039113" y="3115684"/>
            <a:ext cx="1333861" cy="294495"/>
          </a:xfrm>
          <a:prstGeom prst="rect">
            <a:avLst/>
          </a:prstGeom>
        </p:spPr>
        <p:txBody>
          <a:bodyPr lIns="0" tIns="0" rIns="0" bIns="0" rtlCol="0" anchor="t">
            <a:spAutoFit/>
          </a:bodyPr>
          <a:lstStyle/>
          <a:p>
            <a:pPr algn="ctr">
              <a:lnSpc>
                <a:spcPts val="1603"/>
              </a:lnSpc>
            </a:pPr>
            <a:r>
              <a:rPr lang="en-US" sz="1145">
                <a:solidFill>
                  <a:srgbClr val="000000"/>
                </a:solidFill>
                <a:latin typeface="Roboto"/>
                <a:ea typeface="Roboto"/>
                <a:cs typeface="Roboto"/>
                <a:sym typeface="Roboto"/>
              </a:rPr>
              <a:t>36%</a:t>
            </a:r>
          </a:p>
        </p:txBody>
      </p:sp>
      <p:grpSp>
        <p:nvGrpSpPr>
          <p:cNvPr id="12" name="Group 12"/>
          <p:cNvGrpSpPr/>
          <p:nvPr/>
        </p:nvGrpSpPr>
        <p:grpSpPr>
          <a:xfrm>
            <a:off x="9541613" y="1913559"/>
            <a:ext cx="133802" cy="133802"/>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12082"/>
            </a:solidFill>
          </p:spPr>
        </p:sp>
        <p:sp>
          <p:nvSpPr>
            <p:cNvPr id="14" name="TextBox 14"/>
            <p:cNvSpPr txBox="1"/>
            <p:nvPr/>
          </p:nvSpPr>
          <p:spPr>
            <a:xfrm>
              <a:off x="76200" y="38100"/>
              <a:ext cx="660400" cy="698500"/>
            </a:xfrm>
            <a:prstGeom prst="rect">
              <a:avLst/>
            </a:prstGeom>
          </p:spPr>
          <p:txBody>
            <a:bodyPr lIns="50800" tIns="50800" rIns="50800" bIns="50800" rtlCol="0" anchor="ctr"/>
            <a:lstStyle/>
            <a:p>
              <a:pPr marL="0" lvl="0" indent="0" algn="l">
                <a:lnSpc>
                  <a:spcPts val="2099"/>
                </a:lnSpc>
                <a:spcBef>
                  <a:spcPct val="0"/>
                </a:spcBef>
              </a:pPr>
              <a:endParaRPr/>
            </a:p>
          </p:txBody>
        </p:sp>
      </p:grpSp>
      <p:sp>
        <p:nvSpPr>
          <p:cNvPr id="15" name="TextBox 15"/>
          <p:cNvSpPr txBox="1"/>
          <p:nvPr/>
        </p:nvSpPr>
        <p:spPr>
          <a:xfrm>
            <a:off x="9695989" y="1884984"/>
            <a:ext cx="2572259" cy="192448"/>
          </a:xfrm>
          <a:prstGeom prst="rect">
            <a:avLst/>
          </a:prstGeom>
        </p:spPr>
        <p:txBody>
          <a:bodyPr lIns="0" tIns="0" rIns="0" bIns="0" rtlCol="0" anchor="t">
            <a:spAutoFit/>
          </a:bodyPr>
          <a:lstStyle/>
          <a:p>
            <a:pPr algn="l">
              <a:lnSpc>
                <a:spcPts val="1570"/>
              </a:lnSpc>
            </a:pPr>
            <a:r>
              <a:rPr lang="en-US" sz="1121">
                <a:solidFill>
                  <a:srgbClr val="102A89"/>
                </a:solidFill>
                <a:latin typeface="Roboto"/>
                <a:ea typeface="Roboto"/>
                <a:cs typeface="Roboto"/>
                <a:sym typeface="Roboto"/>
              </a:rPr>
              <a:t>CHCC bình dân (&lt;25 triệu đồng/m2)</a:t>
            </a:r>
          </a:p>
        </p:txBody>
      </p:sp>
      <p:sp>
        <p:nvSpPr>
          <p:cNvPr id="16" name="TextBox 16"/>
          <p:cNvSpPr txBox="1"/>
          <p:nvPr/>
        </p:nvSpPr>
        <p:spPr>
          <a:xfrm>
            <a:off x="9695989" y="2272774"/>
            <a:ext cx="2572259" cy="192448"/>
          </a:xfrm>
          <a:prstGeom prst="rect">
            <a:avLst/>
          </a:prstGeom>
        </p:spPr>
        <p:txBody>
          <a:bodyPr lIns="0" tIns="0" rIns="0" bIns="0" rtlCol="0" anchor="t">
            <a:spAutoFit/>
          </a:bodyPr>
          <a:lstStyle/>
          <a:p>
            <a:pPr algn="l">
              <a:lnSpc>
                <a:spcPts val="1570"/>
              </a:lnSpc>
            </a:pPr>
            <a:r>
              <a:rPr lang="en-US" sz="1121">
                <a:solidFill>
                  <a:srgbClr val="102A89"/>
                </a:solidFill>
                <a:latin typeface="Roboto"/>
                <a:ea typeface="Roboto"/>
                <a:cs typeface="Roboto"/>
                <a:sym typeface="Roboto"/>
              </a:rPr>
              <a:t>CHCC trung cấp (25-50 triệu đồng/m2)</a:t>
            </a:r>
          </a:p>
        </p:txBody>
      </p:sp>
      <p:sp>
        <p:nvSpPr>
          <p:cNvPr id="17" name="TextBox 17"/>
          <p:cNvSpPr txBox="1"/>
          <p:nvPr/>
        </p:nvSpPr>
        <p:spPr>
          <a:xfrm>
            <a:off x="9695989" y="2665247"/>
            <a:ext cx="2572259" cy="192448"/>
          </a:xfrm>
          <a:prstGeom prst="rect">
            <a:avLst/>
          </a:prstGeom>
        </p:spPr>
        <p:txBody>
          <a:bodyPr lIns="0" tIns="0" rIns="0" bIns="0" rtlCol="0" anchor="t">
            <a:spAutoFit/>
          </a:bodyPr>
          <a:lstStyle/>
          <a:p>
            <a:pPr algn="l">
              <a:lnSpc>
                <a:spcPts val="1570"/>
              </a:lnSpc>
            </a:pPr>
            <a:r>
              <a:rPr lang="en-US" sz="1121">
                <a:solidFill>
                  <a:srgbClr val="102A89"/>
                </a:solidFill>
                <a:latin typeface="Roboto"/>
                <a:ea typeface="Roboto"/>
                <a:cs typeface="Roboto"/>
                <a:sym typeface="Roboto"/>
              </a:rPr>
              <a:t>CHCC Cao cấp (50-80 triệu đồng/m2)</a:t>
            </a:r>
          </a:p>
        </p:txBody>
      </p:sp>
      <p:sp>
        <p:nvSpPr>
          <p:cNvPr id="18" name="TextBox 18"/>
          <p:cNvSpPr txBox="1"/>
          <p:nvPr/>
        </p:nvSpPr>
        <p:spPr>
          <a:xfrm>
            <a:off x="9695989" y="3066211"/>
            <a:ext cx="2874199" cy="192448"/>
          </a:xfrm>
          <a:prstGeom prst="rect">
            <a:avLst/>
          </a:prstGeom>
        </p:spPr>
        <p:txBody>
          <a:bodyPr lIns="0" tIns="0" rIns="0" bIns="0" rtlCol="0" anchor="t">
            <a:spAutoFit/>
          </a:bodyPr>
          <a:lstStyle/>
          <a:p>
            <a:pPr algn="l">
              <a:lnSpc>
                <a:spcPts val="1570"/>
              </a:lnSpc>
            </a:pPr>
            <a:r>
              <a:rPr lang="en-US" sz="1121">
                <a:solidFill>
                  <a:srgbClr val="102A89"/>
                </a:solidFill>
                <a:latin typeface="Roboto"/>
                <a:ea typeface="Roboto"/>
                <a:cs typeface="Roboto"/>
                <a:sym typeface="Roboto"/>
              </a:rPr>
              <a:t>CHCC Sang trọng (80-200 triệu đồng/m2)</a:t>
            </a:r>
          </a:p>
        </p:txBody>
      </p:sp>
      <p:sp>
        <p:nvSpPr>
          <p:cNvPr id="19" name="TextBox 19"/>
          <p:cNvSpPr txBox="1"/>
          <p:nvPr/>
        </p:nvSpPr>
        <p:spPr>
          <a:xfrm>
            <a:off x="9666911" y="3458684"/>
            <a:ext cx="2874199" cy="192448"/>
          </a:xfrm>
          <a:prstGeom prst="rect">
            <a:avLst/>
          </a:prstGeom>
        </p:spPr>
        <p:txBody>
          <a:bodyPr lIns="0" tIns="0" rIns="0" bIns="0" rtlCol="0" anchor="t">
            <a:spAutoFit/>
          </a:bodyPr>
          <a:lstStyle/>
          <a:p>
            <a:pPr algn="l">
              <a:lnSpc>
                <a:spcPts val="1570"/>
              </a:lnSpc>
            </a:pPr>
            <a:r>
              <a:rPr lang="en-US" sz="1121">
                <a:solidFill>
                  <a:srgbClr val="102A89"/>
                </a:solidFill>
                <a:latin typeface="Roboto"/>
                <a:ea typeface="Roboto"/>
                <a:cs typeface="Roboto"/>
                <a:sym typeface="Roboto"/>
              </a:rPr>
              <a:t>CHCC Siêu sang (&gt;200 triệu đồng/m2)</a:t>
            </a:r>
          </a:p>
        </p:txBody>
      </p:sp>
      <p:grpSp>
        <p:nvGrpSpPr>
          <p:cNvPr id="20" name="Group 20"/>
          <p:cNvGrpSpPr/>
          <p:nvPr/>
        </p:nvGrpSpPr>
        <p:grpSpPr>
          <a:xfrm>
            <a:off x="9541613" y="2316385"/>
            <a:ext cx="133802" cy="133802"/>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p:spPr>
        </p:sp>
        <p:sp>
          <p:nvSpPr>
            <p:cNvPr id="22" name="TextBox 22"/>
            <p:cNvSpPr txBox="1"/>
            <p:nvPr/>
          </p:nvSpPr>
          <p:spPr>
            <a:xfrm>
              <a:off x="76200" y="9525"/>
              <a:ext cx="660400" cy="727075"/>
            </a:xfrm>
            <a:prstGeom prst="rect">
              <a:avLst/>
            </a:prstGeom>
          </p:spPr>
          <p:txBody>
            <a:bodyPr lIns="50800" tIns="50800" rIns="50800" bIns="50800" rtlCol="0" anchor="ctr"/>
            <a:lstStyle/>
            <a:p>
              <a:pPr marL="0" lvl="0" indent="0" algn="l">
                <a:lnSpc>
                  <a:spcPts val="3418"/>
                </a:lnSpc>
                <a:spcBef>
                  <a:spcPct val="0"/>
                </a:spcBef>
              </a:pPr>
              <a:endParaRPr/>
            </a:p>
          </p:txBody>
        </p:sp>
      </p:grpSp>
      <p:grpSp>
        <p:nvGrpSpPr>
          <p:cNvPr id="23" name="Group 23"/>
          <p:cNvGrpSpPr/>
          <p:nvPr/>
        </p:nvGrpSpPr>
        <p:grpSpPr>
          <a:xfrm>
            <a:off x="9541613" y="2708858"/>
            <a:ext cx="133802" cy="13380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8B6FF"/>
            </a:solidFill>
          </p:spPr>
        </p:sp>
        <p:sp>
          <p:nvSpPr>
            <p:cNvPr id="25" name="TextBox 25"/>
            <p:cNvSpPr txBox="1"/>
            <p:nvPr/>
          </p:nvSpPr>
          <p:spPr>
            <a:xfrm>
              <a:off x="76200" y="9525"/>
              <a:ext cx="660400" cy="727075"/>
            </a:xfrm>
            <a:prstGeom prst="rect">
              <a:avLst/>
            </a:prstGeom>
          </p:spPr>
          <p:txBody>
            <a:bodyPr lIns="50800" tIns="50800" rIns="50800" bIns="50800" rtlCol="0" anchor="ctr"/>
            <a:lstStyle/>
            <a:p>
              <a:pPr marL="0" lvl="0" indent="0" algn="l">
                <a:lnSpc>
                  <a:spcPts val="3418"/>
                </a:lnSpc>
                <a:spcBef>
                  <a:spcPct val="0"/>
                </a:spcBef>
              </a:pPr>
              <a:endParaRPr/>
            </a:p>
          </p:txBody>
        </p:sp>
      </p:grpSp>
      <p:grpSp>
        <p:nvGrpSpPr>
          <p:cNvPr id="26" name="Group 26"/>
          <p:cNvGrpSpPr/>
          <p:nvPr/>
        </p:nvGrpSpPr>
        <p:grpSpPr>
          <a:xfrm>
            <a:off x="9541613" y="3109822"/>
            <a:ext cx="133802" cy="133802"/>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2DBFE"/>
            </a:solidFill>
          </p:spPr>
        </p:sp>
        <p:sp>
          <p:nvSpPr>
            <p:cNvPr id="28" name="TextBox 28"/>
            <p:cNvSpPr txBox="1"/>
            <p:nvPr/>
          </p:nvSpPr>
          <p:spPr>
            <a:xfrm>
              <a:off x="76200" y="9525"/>
              <a:ext cx="660400" cy="727075"/>
            </a:xfrm>
            <a:prstGeom prst="rect">
              <a:avLst/>
            </a:prstGeom>
          </p:spPr>
          <p:txBody>
            <a:bodyPr lIns="50800" tIns="50800" rIns="50800" bIns="50800" rtlCol="0" anchor="ctr"/>
            <a:lstStyle/>
            <a:p>
              <a:pPr marL="0" lvl="0" indent="0" algn="l">
                <a:lnSpc>
                  <a:spcPts val="3418"/>
                </a:lnSpc>
                <a:spcBef>
                  <a:spcPct val="0"/>
                </a:spcBef>
              </a:pPr>
              <a:endParaRPr/>
            </a:p>
          </p:txBody>
        </p:sp>
      </p:grpSp>
      <p:grpSp>
        <p:nvGrpSpPr>
          <p:cNvPr id="29" name="Group 29"/>
          <p:cNvGrpSpPr/>
          <p:nvPr/>
        </p:nvGrpSpPr>
        <p:grpSpPr>
          <a:xfrm>
            <a:off x="9512534" y="3502295"/>
            <a:ext cx="133802" cy="133802"/>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638E3"/>
            </a:solidFill>
          </p:spPr>
        </p:sp>
        <p:sp>
          <p:nvSpPr>
            <p:cNvPr id="31" name="TextBox 31"/>
            <p:cNvSpPr txBox="1"/>
            <p:nvPr/>
          </p:nvSpPr>
          <p:spPr>
            <a:xfrm>
              <a:off x="76200" y="9525"/>
              <a:ext cx="660400" cy="727075"/>
            </a:xfrm>
            <a:prstGeom prst="rect">
              <a:avLst/>
            </a:prstGeom>
          </p:spPr>
          <p:txBody>
            <a:bodyPr lIns="50800" tIns="50800" rIns="50800" bIns="50800" rtlCol="0" anchor="ctr"/>
            <a:lstStyle/>
            <a:p>
              <a:pPr marL="0" lvl="0" indent="0" algn="l">
                <a:lnSpc>
                  <a:spcPts val="3418"/>
                </a:lnSpc>
                <a:spcBef>
                  <a:spcPct val="0"/>
                </a:spcBef>
              </a:pPr>
              <a:endParaRPr/>
            </a:p>
          </p:txBody>
        </p:sp>
      </p:grpSp>
      <p:sp>
        <p:nvSpPr>
          <p:cNvPr id="32" name="TextBox 32"/>
          <p:cNvSpPr txBox="1"/>
          <p:nvPr/>
        </p:nvSpPr>
        <p:spPr>
          <a:xfrm>
            <a:off x="9512534" y="981075"/>
            <a:ext cx="7746766"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5: Cơ cấu nguồn cung CHCC mới năm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6</a:t>
            </a:r>
          </a:p>
        </p:txBody>
      </p:sp>
      <p:sp>
        <p:nvSpPr>
          <p:cNvPr id="4" name="TextBox 4"/>
          <p:cNvSpPr txBox="1"/>
          <p:nvPr/>
        </p:nvSpPr>
        <p:spPr>
          <a:xfrm>
            <a:off x="6348805" y="203701"/>
            <a:ext cx="11644691"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NHÀ Ở THƯƠNG MẠI - CƠ CẤU NGUỒN CUNG </a:t>
            </a:r>
          </a:p>
        </p:txBody>
      </p:sp>
      <p:pic>
        <p:nvPicPr>
          <p:cNvPr id="8" name="Picture 8"/>
          <p:cNvPicPr>
            <a:picLocks noChangeAspect="1"/>
          </p:cNvPicPr>
          <p:nvPr/>
        </p:nvPicPr>
        <p:blipFill>
          <a:blip r:embed="rId3"/>
          <a:stretch>
            <a:fillRect/>
          </a:stretch>
        </p:blipFill>
        <p:spPr>
          <a:xfrm>
            <a:off x="163579" y="770350"/>
            <a:ext cx="9277996" cy="5109716"/>
          </a:xfrm>
          <a:prstGeom prst="rect">
            <a:avLst/>
          </a:prstGeom>
        </p:spPr>
      </p:pic>
      <p:pic>
        <p:nvPicPr>
          <p:cNvPr id="9" name="Picture 9"/>
          <p:cNvPicPr>
            <a:picLocks noChangeAspect="1"/>
          </p:cNvPicPr>
          <p:nvPr/>
        </p:nvPicPr>
        <p:blipFill>
          <a:blip r:embed="rId4"/>
          <a:stretch>
            <a:fillRect/>
          </a:stretch>
        </p:blipFill>
        <p:spPr>
          <a:xfrm>
            <a:off x="9441164" y="1769491"/>
            <a:ext cx="4067666" cy="3371832"/>
          </a:xfrm>
          <a:prstGeom prst="rect">
            <a:avLst/>
          </a:prstGeom>
        </p:spPr>
      </p:pic>
      <p:sp>
        <p:nvSpPr>
          <p:cNvPr id="10" name="TextBox 10"/>
          <p:cNvSpPr txBox="1"/>
          <p:nvPr/>
        </p:nvSpPr>
        <p:spPr>
          <a:xfrm>
            <a:off x="9907830" y="1830087"/>
            <a:ext cx="634728" cy="285411"/>
          </a:xfrm>
          <a:prstGeom prst="rect">
            <a:avLst/>
          </a:prstGeom>
        </p:spPr>
        <p:txBody>
          <a:bodyPr lIns="0" tIns="0" rIns="0" bIns="0" rtlCol="0" anchor="t">
            <a:spAutoFit/>
          </a:bodyPr>
          <a:lstStyle/>
          <a:p>
            <a:pPr algn="l">
              <a:lnSpc>
                <a:spcPts val="2370"/>
              </a:lnSpc>
              <a:spcBef>
                <a:spcPct val="0"/>
              </a:spcBef>
            </a:pPr>
            <a:r>
              <a:rPr lang="en-US" sz="1693" b="1">
                <a:solidFill>
                  <a:srgbClr val="000000"/>
                </a:solidFill>
                <a:latin typeface="Roboto Bold"/>
                <a:ea typeface="Roboto Bold"/>
                <a:cs typeface="Roboto Bold"/>
                <a:sym typeface="Roboto Bold"/>
              </a:rPr>
              <a:t>Quý 4</a:t>
            </a:r>
          </a:p>
        </p:txBody>
      </p:sp>
      <p:sp>
        <p:nvSpPr>
          <p:cNvPr id="11" name="TextBox 11"/>
          <p:cNvSpPr txBox="1"/>
          <p:nvPr/>
        </p:nvSpPr>
        <p:spPr>
          <a:xfrm>
            <a:off x="14999691" y="1830087"/>
            <a:ext cx="830022" cy="285411"/>
          </a:xfrm>
          <a:prstGeom prst="rect">
            <a:avLst/>
          </a:prstGeom>
        </p:spPr>
        <p:txBody>
          <a:bodyPr lIns="0" tIns="0" rIns="0" bIns="0" rtlCol="0" anchor="t">
            <a:spAutoFit/>
          </a:bodyPr>
          <a:lstStyle/>
          <a:p>
            <a:pPr algn="l">
              <a:lnSpc>
                <a:spcPts val="2370"/>
              </a:lnSpc>
              <a:spcBef>
                <a:spcPct val="0"/>
              </a:spcBef>
            </a:pPr>
            <a:r>
              <a:rPr lang="en-US" sz="1693" b="1">
                <a:solidFill>
                  <a:srgbClr val="000000"/>
                </a:solidFill>
                <a:latin typeface="Roboto Bold"/>
                <a:ea typeface="Roboto Bold"/>
                <a:cs typeface="Roboto Bold"/>
                <a:sym typeface="Roboto Bold"/>
              </a:rPr>
              <a:t>2025</a:t>
            </a:r>
          </a:p>
        </p:txBody>
      </p:sp>
      <p:sp>
        <p:nvSpPr>
          <p:cNvPr id="13" name="TextBox 13"/>
          <p:cNvSpPr txBox="1"/>
          <p:nvPr/>
        </p:nvSpPr>
        <p:spPr>
          <a:xfrm>
            <a:off x="10637954" y="1179026"/>
            <a:ext cx="6163557"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7: Cơ cấu nguồn cung theo DN cung ứng</a:t>
            </a:r>
          </a:p>
        </p:txBody>
      </p:sp>
      <p:sp>
        <p:nvSpPr>
          <p:cNvPr id="14" name="TextBox 14"/>
          <p:cNvSpPr txBox="1"/>
          <p:nvPr/>
        </p:nvSpPr>
        <p:spPr>
          <a:xfrm>
            <a:off x="1028700" y="1032360"/>
            <a:ext cx="6956473"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6: Cơ cấu nguồn cung mới theo khu vực</a:t>
            </a:r>
          </a:p>
        </p:txBody>
      </p:sp>
      <p:sp>
        <p:nvSpPr>
          <p:cNvPr id="15" name="TextBox 15"/>
          <p:cNvSpPr txBox="1"/>
          <p:nvPr/>
        </p:nvSpPr>
        <p:spPr>
          <a:xfrm>
            <a:off x="1028700" y="5887516"/>
            <a:ext cx="7475209" cy="2393442"/>
          </a:xfrm>
          <a:prstGeom prst="rect">
            <a:avLst/>
          </a:prstGeom>
        </p:spPr>
        <p:txBody>
          <a:bodyPr lIns="0" tIns="0" rIns="0" bIns="0" rtlCol="0" anchor="t">
            <a:spAutoFit/>
          </a:bodyPr>
          <a:lstStyle/>
          <a:p>
            <a:pPr algn="just">
              <a:lnSpc>
                <a:spcPts val="2768"/>
              </a:lnSpc>
            </a:pPr>
            <a:r>
              <a:rPr lang="en-US" sz="1949" b="1">
                <a:solidFill>
                  <a:srgbClr val="000000"/>
                </a:solidFill>
                <a:latin typeface="Roboto Bold"/>
                <a:ea typeface="Roboto Bold"/>
                <a:cs typeface="Roboto Bold"/>
                <a:sym typeface="Roboto Bold"/>
              </a:rPr>
              <a:t>Cơ cấu nguồn cung theo khu vực, tiếp tục được cải thiện theo hướng đa dạng hóa:</a:t>
            </a:r>
          </a:p>
          <a:p>
            <a:pPr marL="421004" lvl="1" indent="-210502" algn="just">
              <a:lnSpc>
                <a:spcPts val="2768"/>
              </a:lnSpc>
              <a:buFont typeface="Arial"/>
              <a:buChar char="•"/>
            </a:pPr>
            <a:r>
              <a:rPr lang="en-US" sz="1949" b="1">
                <a:solidFill>
                  <a:srgbClr val="000000"/>
                </a:solidFill>
                <a:latin typeface="Roboto Bold"/>
                <a:ea typeface="Roboto Bold"/>
                <a:cs typeface="Roboto Bold"/>
                <a:sym typeface="Roboto Bold"/>
              </a:rPr>
              <a:t>Miền Bắc</a:t>
            </a:r>
            <a:r>
              <a:rPr lang="en-US" sz="1949">
                <a:solidFill>
                  <a:srgbClr val="000000"/>
                </a:solidFill>
                <a:latin typeface="Roboto"/>
                <a:ea typeface="Roboto"/>
                <a:cs typeface="Roboto"/>
                <a:sym typeface="Roboto"/>
              </a:rPr>
              <a:t> 48%, giảm 14 điểm phần trăm so với quý trước, nhưng vẫn dẫn đầu cả nước.</a:t>
            </a:r>
          </a:p>
          <a:p>
            <a:pPr marL="421004" lvl="1" indent="-210502" algn="just">
              <a:lnSpc>
                <a:spcPts val="2768"/>
              </a:lnSpc>
              <a:buFont typeface="Arial"/>
              <a:buChar char="•"/>
            </a:pPr>
            <a:r>
              <a:rPr lang="en-US" sz="1949" b="1">
                <a:solidFill>
                  <a:srgbClr val="000000"/>
                </a:solidFill>
                <a:latin typeface="Roboto Bold"/>
                <a:ea typeface="Roboto Bold"/>
                <a:cs typeface="Roboto Bold"/>
                <a:sym typeface="Roboto Bold"/>
              </a:rPr>
              <a:t>Miền Trung:</a:t>
            </a:r>
            <a:r>
              <a:rPr lang="en-US" sz="1949">
                <a:solidFill>
                  <a:srgbClr val="000000"/>
                </a:solidFill>
                <a:latin typeface="Roboto"/>
                <a:ea typeface="Roboto"/>
                <a:cs typeface="Roboto"/>
                <a:sym typeface="Roboto"/>
              </a:rPr>
              <a:t> 15%, tăng 1 điểm % so với năm 2024.</a:t>
            </a:r>
          </a:p>
          <a:p>
            <a:pPr marL="421004" lvl="1" indent="-210502" algn="just">
              <a:lnSpc>
                <a:spcPts val="2768"/>
              </a:lnSpc>
              <a:buFont typeface="Arial"/>
              <a:buChar char="•"/>
            </a:pPr>
            <a:r>
              <a:rPr lang="en-US" sz="1949" b="1">
                <a:solidFill>
                  <a:srgbClr val="000000"/>
                </a:solidFill>
                <a:latin typeface="Roboto Bold"/>
                <a:ea typeface="Roboto Bold"/>
                <a:cs typeface="Roboto Bold"/>
                <a:sym typeface="Roboto Bold"/>
              </a:rPr>
              <a:t>Miền Nam: </a:t>
            </a:r>
            <a:r>
              <a:rPr lang="en-US" sz="1949">
                <a:solidFill>
                  <a:srgbClr val="000000"/>
                </a:solidFill>
                <a:latin typeface="Roboto"/>
                <a:ea typeface="Roboto"/>
                <a:cs typeface="Roboto"/>
                <a:sym typeface="Roboto"/>
              </a:rPr>
              <a:t>37%, tăng 13 điểm phần trăm so với năm 2024 nhờ hàng loạt dự án đồng loạt mở bán trong quý 4.</a:t>
            </a:r>
          </a:p>
        </p:txBody>
      </p:sp>
      <p:sp>
        <p:nvSpPr>
          <p:cNvPr id="16" name="TextBox 16"/>
          <p:cNvSpPr txBox="1"/>
          <p:nvPr/>
        </p:nvSpPr>
        <p:spPr>
          <a:xfrm>
            <a:off x="10045944" y="5858941"/>
            <a:ext cx="7347578" cy="753581"/>
          </a:xfrm>
          <a:prstGeom prst="rect">
            <a:avLst/>
          </a:prstGeom>
        </p:spPr>
        <p:txBody>
          <a:bodyPr lIns="0" tIns="0" rIns="0" bIns="0" rtlCol="0" anchor="t">
            <a:spAutoFit/>
          </a:bodyPr>
          <a:lstStyle/>
          <a:p>
            <a:pPr algn="just">
              <a:lnSpc>
                <a:spcPts val="3080"/>
              </a:lnSpc>
            </a:pPr>
            <a:r>
              <a:rPr lang="en-US" sz="1949" b="1">
                <a:solidFill>
                  <a:srgbClr val="000000"/>
                </a:solidFill>
                <a:latin typeface="Roboto Bold"/>
                <a:ea typeface="Roboto Bold"/>
                <a:cs typeface="Roboto Bold"/>
                <a:sym typeface="Roboto Bold"/>
              </a:rPr>
              <a:t>Cơ cấu nguồn cung theo DN cung ứng: có tính cạnh tranh hơn trong Q4 nhưng cả năm vẫn được dẫn dắt bởi các chủ đầu tư lớn:</a:t>
            </a:r>
          </a:p>
        </p:txBody>
      </p:sp>
      <p:sp>
        <p:nvSpPr>
          <p:cNvPr id="17" name="TextBox 17"/>
          <p:cNvSpPr txBox="1"/>
          <p:nvPr/>
        </p:nvSpPr>
        <p:spPr>
          <a:xfrm>
            <a:off x="10297995" y="7060425"/>
            <a:ext cx="679918" cy="312543"/>
          </a:xfrm>
          <a:prstGeom prst="rect">
            <a:avLst/>
          </a:prstGeom>
        </p:spPr>
        <p:txBody>
          <a:bodyPr lIns="0" tIns="0" rIns="0" bIns="0" rtlCol="0" anchor="t">
            <a:spAutoFit/>
          </a:bodyPr>
          <a:lstStyle/>
          <a:p>
            <a:pPr algn="l">
              <a:lnSpc>
                <a:spcPts val="2539"/>
              </a:lnSpc>
              <a:spcBef>
                <a:spcPct val="0"/>
              </a:spcBef>
            </a:pPr>
            <a:r>
              <a:rPr lang="en-US" sz="1813" b="1">
                <a:solidFill>
                  <a:srgbClr val="000000"/>
                </a:solidFill>
                <a:latin typeface="Roboto Bold"/>
                <a:ea typeface="Roboto Bold"/>
                <a:cs typeface="Roboto Bold"/>
                <a:sym typeface="Roboto Bold"/>
              </a:rPr>
              <a:t>Quý 4</a:t>
            </a:r>
          </a:p>
        </p:txBody>
      </p:sp>
      <p:sp>
        <p:nvSpPr>
          <p:cNvPr id="18" name="TextBox 18"/>
          <p:cNvSpPr txBox="1"/>
          <p:nvPr/>
        </p:nvSpPr>
        <p:spPr>
          <a:xfrm>
            <a:off x="14115662" y="7060425"/>
            <a:ext cx="889116" cy="312543"/>
          </a:xfrm>
          <a:prstGeom prst="rect">
            <a:avLst/>
          </a:prstGeom>
        </p:spPr>
        <p:txBody>
          <a:bodyPr lIns="0" tIns="0" rIns="0" bIns="0" rtlCol="0" anchor="t">
            <a:spAutoFit/>
          </a:bodyPr>
          <a:lstStyle/>
          <a:p>
            <a:pPr algn="l">
              <a:lnSpc>
                <a:spcPts val="2539"/>
              </a:lnSpc>
              <a:spcBef>
                <a:spcPct val="0"/>
              </a:spcBef>
            </a:pPr>
            <a:r>
              <a:rPr lang="en-US" sz="1813" b="1">
                <a:solidFill>
                  <a:srgbClr val="000000"/>
                </a:solidFill>
                <a:latin typeface="Roboto Bold"/>
                <a:ea typeface="Roboto Bold"/>
                <a:cs typeface="Roboto Bold"/>
                <a:sym typeface="Roboto Bold"/>
              </a:rPr>
              <a:t>2025</a:t>
            </a:r>
          </a:p>
        </p:txBody>
      </p:sp>
      <p:grpSp>
        <p:nvGrpSpPr>
          <p:cNvPr id="19" name="Group 19"/>
          <p:cNvGrpSpPr/>
          <p:nvPr/>
        </p:nvGrpSpPr>
        <p:grpSpPr>
          <a:xfrm>
            <a:off x="10045944" y="7515843"/>
            <a:ext cx="3143638" cy="297171"/>
            <a:chOff x="0" y="0"/>
            <a:chExt cx="6906407" cy="652869"/>
          </a:xfrm>
        </p:grpSpPr>
        <p:sp>
          <p:nvSpPr>
            <p:cNvPr id="20" name="Freeform 20"/>
            <p:cNvSpPr/>
            <p:nvPr/>
          </p:nvSpPr>
          <p:spPr>
            <a:xfrm>
              <a:off x="0" y="0"/>
              <a:ext cx="6906456" cy="652907"/>
            </a:xfrm>
            <a:custGeom>
              <a:avLst/>
              <a:gdLst/>
              <a:ahLst/>
              <a:cxnLst/>
              <a:rect l="l" t="t" r="r" b="b"/>
              <a:pathLst>
                <a:path w="6906456" h="652907">
                  <a:moveTo>
                    <a:pt x="0" y="0"/>
                  </a:moveTo>
                  <a:lnTo>
                    <a:pt x="6906456" y="0"/>
                  </a:lnTo>
                  <a:lnTo>
                    <a:pt x="6906456" y="652907"/>
                  </a:lnTo>
                  <a:lnTo>
                    <a:pt x="0" y="652907"/>
                  </a:lnTo>
                  <a:close/>
                </a:path>
              </a:pathLst>
            </a:custGeom>
            <a:solidFill>
              <a:srgbClr val="E2E2E2"/>
            </a:solidFill>
          </p:spPr>
        </p:sp>
      </p:grpSp>
      <p:grpSp>
        <p:nvGrpSpPr>
          <p:cNvPr id="21" name="Group 21"/>
          <p:cNvGrpSpPr/>
          <p:nvPr/>
        </p:nvGrpSpPr>
        <p:grpSpPr>
          <a:xfrm>
            <a:off x="10045944" y="7515843"/>
            <a:ext cx="1086989" cy="297171"/>
            <a:chOff x="0" y="0"/>
            <a:chExt cx="2388057" cy="652869"/>
          </a:xfrm>
        </p:grpSpPr>
        <p:sp>
          <p:nvSpPr>
            <p:cNvPr id="22" name="Freeform 22"/>
            <p:cNvSpPr/>
            <p:nvPr/>
          </p:nvSpPr>
          <p:spPr>
            <a:xfrm>
              <a:off x="0" y="0"/>
              <a:ext cx="2388035" cy="652907"/>
            </a:xfrm>
            <a:custGeom>
              <a:avLst/>
              <a:gdLst/>
              <a:ahLst/>
              <a:cxnLst/>
              <a:rect l="l" t="t" r="r" b="b"/>
              <a:pathLst>
                <a:path w="2388035" h="652907">
                  <a:moveTo>
                    <a:pt x="0" y="0"/>
                  </a:moveTo>
                  <a:lnTo>
                    <a:pt x="2388035" y="0"/>
                  </a:lnTo>
                  <a:lnTo>
                    <a:pt x="2388035" y="652907"/>
                  </a:lnTo>
                  <a:lnTo>
                    <a:pt x="0" y="652907"/>
                  </a:lnTo>
                  <a:close/>
                </a:path>
              </a:pathLst>
            </a:custGeom>
            <a:solidFill>
              <a:srgbClr val="023665"/>
            </a:solidFill>
          </p:spPr>
        </p:sp>
      </p:grpSp>
      <p:sp>
        <p:nvSpPr>
          <p:cNvPr id="23" name="TextBox 23"/>
          <p:cNvSpPr txBox="1"/>
          <p:nvPr/>
        </p:nvSpPr>
        <p:spPr>
          <a:xfrm>
            <a:off x="10297995" y="8073198"/>
            <a:ext cx="2173977" cy="223837"/>
          </a:xfrm>
          <a:prstGeom prst="rect">
            <a:avLst/>
          </a:prstGeom>
        </p:spPr>
        <p:txBody>
          <a:bodyPr lIns="0" tIns="0" rIns="0" bIns="0" rtlCol="0" anchor="t">
            <a:spAutoFit/>
          </a:bodyPr>
          <a:lstStyle/>
          <a:p>
            <a:pPr algn="l">
              <a:lnSpc>
                <a:spcPts val="1799"/>
              </a:lnSpc>
            </a:pPr>
            <a:r>
              <a:rPr lang="en-US" sz="1499">
                <a:solidFill>
                  <a:srgbClr val="000000"/>
                </a:solidFill>
                <a:latin typeface="Roboto"/>
                <a:ea typeface="Roboto"/>
                <a:cs typeface="Roboto"/>
                <a:sym typeface="Roboto"/>
              </a:rPr>
              <a:t>Các CĐT lớn</a:t>
            </a:r>
          </a:p>
        </p:txBody>
      </p:sp>
      <p:sp>
        <p:nvSpPr>
          <p:cNvPr id="24" name="TextBox 24"/>
          <p:cNvSpPr txBox="1"/>
          <p:nvPr/>
        </p:nvSpPr>
        <p:spPr>
          <a:xfrm>
            <a:off x="14115662" y="8012781"/>
            <a:ext cx="2173977" cy="223837"/>
          </a:xfrm>
          <a:prstGeom prst="rect">
            <a:avLst/>
          </a:prstGeom>
        </p:spPr>
        <p:txBody>
          <a:bodyPr lIns="0" tIns="0" rIns="0" bIns="0" rtlCol="0" anchor="t">
            <a:spAutoFit/>
          </a:bodyPr>
          <a:lstStyle/>
          <a:p>
            <a:pPr algn="l">
              <a:lnSpc>
                <a:spcPts val="1799"/>
              </a:lnSpc>
            </a:pPr>
            <a:r>
              <a:rPr lang="en-US" sz="1499">
                <a:solidFill>
                  <a:srgbClr val="000000"/>
                </a:solidFill>
                <a:latin typeface="Roboto"/>
                <a:ea typeface="Roboto"/>
                <a:cs typeface="Roboto"/>
                <a:sym typeface="Roboto"/>
              </a:rPr>
              <a:t>Các CĐT lớn</a:t>
            </a:r>
          </a:p>
        </p:txBody>
      </p:sp>
      <p:sp>
        <p:nvSpPr>
          <p:cNvPr id="25" name="TextBox 25"/>
          <p:cNvSpPr txBox="1"/>
          <p:nvPr/>
        </p:nvSpPr>
        <p:spPr>
          <a:xfrm>
            <a:off x="16821476" y="8028182"/>
            <a:ext cx="437824" cy="208436"/>
          </a:xfrm>
          <a:prstGeom prst="rect">
            <a:avLst/>
          </a:prstGeom>
        </p:spPr>
        <p:txBody>
          <a:bodyPr lIns="0" tIns="0" rIns="0" bIns="0" rtlCol="0" anchor="t">
            <a:spAutoFit/>
          </a:bodyPr>
          <a:lstStyle/>
          <a:p>
            <a:pPr algn="r">
              <a:lnSpc>
                <a:spcPts val="1610"/>
              </a:lnSpc>
            </a:pPr>
            <a:r>
              <a:rPr lang="en-US" sz="1342">
                <a:solidFill>
                  <a:srgbClr val="000000"/>
                </a:solidFill>
                <a:latin typeface="Roboto"/>
                <a:ea typeface="Roboto"/>
                <a:cs typeface="Roboto"/>
                <a:sym typeface="Roboto"/>
              </a:rPr>
              <a:t>64%</a:t>
            </a:r>
          </a:p>
        </p:txBody>
      </p:sp>
      <p:sp>
        <p:nvSpPr>
          <p:cNvPr id="26" name="TextBox 26"/>
          <p:cNvSpPr txBox="1"/>
          <p:nvPr/>
        </p:nvSpPr>
        <p:spPr>
          <a:xfrm>
            <a:off x="12898083" y="8073198"/>
            <a:ext cx="543550" cy="223837"/>
          </a:xfrm>
          <a:prstGeom prst="rect">
            <a:avLst/>
          </a:prstGeom>
        </p:spPr>
        <p:txBody>
          <a:bodyPr lIns="0" tIns="0" rIns="0" bIns="0" rtlCol="0" anchor="t">
            <a:spAutoFit/>
          </a:bodyPr>
          <a:lstStyle/>
          <a:p>
            <a:pPr algn="r">
              <a:lnSpc>
                <a:spcPts val="1799"/>
              </a:lnSpc>
            </a:pPr>
            <a:r>
              <a:rPr lang="en-US" sz="1499">
                <a:solidFill>
                  <a:srgbClr val="000000"/>
                </a:solidFill>
                <a:latin typeface="Roboto"/>
                <a:ea typeface="Roboto"/>
                <a:cs typeface="Roboto"/>
                <a:sym typeface="Roboto"/>
              </a:rPr>
              <a:t>39%</a:t>
            </a:r>
          </a:p>
        </p:txBody>
      </p:sp>
      <p:sp>
        <p:nvSpPr>
          <p:cNvPr id="27" name="TextBox 27"/>
          <p:cNvSpPr txBox="1"/>
          <p:nvPr/>
        </p:nvSpPr>
        <p:spPr>
          <a:xfrm>
            <a:off x="9911722" y="8506586"/>
            <a:ext cx="7347578" cy="630555"/>
          </a:xfrm>
          <a:prstGeom prst="rect">
            <a:avLst/>
          </a:prstGeom>
        </p:spPr>
        <p:txBody>
          <a:bodyPr lIns="0" tIns="0" rIns="0" bIns="0" rtlCol="0" anchor="t">
            <a:spAutoFit/>
          </a:bodyPr>
          <a:lstStyle/>
          <a:p>
            <a:pPr algn="just">
              <a:lnSpc>
                <a:spcPts val="2520"/>
              </a:lnSpc>
              <a:spcBef>
                <a:spcPct val="0"/>
              </a:spcBef>
            </a:pPr>
            <a:r>
              <a:rPr lang="en-US" sz="1800" i="1">
                <a:solidFill>
                  <a:srgbClr val="000000"/>
                </a:solidFill>
                <a:latin typeface="Roboto Italics"/>
                <a:ea typeface="Roboto Italics"/>
                <a:cs typeface="Roboto Italics"/>
                <a:sym typeface="Roboto Italics"/>
              </a:rPr>
              <a:t>Tính chung năm 2025, Vingroup vẫn là doanh nghiệp có các dự án triển khai đóng góp lớn nhất vào nguồn cung.</a:t>
            </a:r>
          </a:p>
        </p:txBody>
      </p:sp>
      <p:grpSp>
        <p:nvGrpSpPr>
          <p:cNvPr id="28" name="Group 28"/>
          <p:cNvGrpSpPr/>
          <p:nvPr/>
        </p:nvGrpSpPr>
        <p:grpSpPr>
          <a:xfrm>
            <a:off x="14115662" y="7515843"/>
            <a:ext cx="3143638" cy="297171"/>
            <a:chOff x="0" y="0"/>
            <a:chExt cx="6906407" cy="652869"/>
          </a:xfrm>
        </p:grpSpPr>
        <p:sp>
          <p:nvSpPr>
            <p:cNvPr id="29" name="Freeform 29"/>
            <p:cNvSpPr/>
            <p:nvPr/>
          </p:nvSpPr>
          <p:spPr>
            <a:xfrm>
              <a:off x="0" y="0"/>
              <a:ext cx="6906456" cy="652907"/>
            </a:xfrm>
            <a:custGeom>
              <a:avLst/>
              <a:gdLst/>
              <a:ahLst/>
              <a:cxnLst/>
              <a:rect l="l" t="t" r="r" b="b"/>
              <a:pathLst>
                <a:path w="6906456" h="652907">
                  <a:moveTo>
                    <a:pt x="0" y="0"/>
                  </a:moveTo>
                  <a:lnTo>
                    <a:pt x="6906456" y="0"/>
                  </a:lnTo>
                  <a:lnTo>
                    <a:pt x="6906456" y="652907"/>
                  </a:lnTo>
                  <a:lnTo>
                    <a:pt x="0" y="652907"/>
                  </a:lnTo>
                  <a:close/>
                </a:path>
              </a:pathLst>
            </a:custGeom>
            <a:solidFill>
              <a:srgbClr val="E2E2E2"/>
            </a:solidFill>
          </p:spPr>
        </p:sp>
      </p:grpSp>
      <p:grpSp>
        <p:nvGrpSpPr>
          <p:cNvPr id="30" name="Group 30"/>
          <p:cNvGrpSpPr/>
          <p:nvPr/>
        </p:nvGrpSpPr>
        <p:grpSpPr>
          <a:xfrm>
            <a:off x="14115662" y="7515843"/>
            <a:ext cx="1936933" cy="297171"/>
            <a:chOff x="0" y="0"/>
            <a:chExt cx="4255340" cy="652869"/>
          </a:xfrm>
        </p:grpSpPr>
        <p:sp>
          <p:nvSpPr>
            <p:cNvPr id="31" name="Freeform 31"/>
            <p:cNvSpPr/>
            <p:nvPr/>
          </p:nvSpPr>
          <p:spPr>
            <a:xfrm>
              <a:off x="0" y="0"/>
              <a:ext cx="4255365" cy="652907"/>
            </a:xfrm>
            <a:custGeom>
              <a:avLst/>
              <a:gdLst/>
              <a:ahLst/>
              <a:cxnLst/>
              <a:rect l="l" t="t" r="r" b="b"/>
              <a:pathLst>
                <a:path w="4255365" h="652907">
                  <a:moveTo>
                    <a:pt x="0" y="0"/>
                  </a:moveTo>
                  <a:lnTo>
                    <a:pt x="4255365" y="0"/>
                  </a:lnTo>
                  <a:lnTo>
                    <a:pt x="4255365" y="652907"/>
                  </a:lnTo>
                  <a:lnTo>
                    <a:pt x="0" y="652907"/>
                  </a:lnTo>
                  <a:close/>
                </a:path>
              </a:pathLst>
            </a:custGeom>
            <a:solidFill>
              <a:srgbClr val="023665"/>
            </a:solidFill>
          </p:spPr>
        </p:sp>
      </p:grpSp>
      <p:pic>
        <p:nvPicPr>
          <p:cNvPr id="32" name="Hình ảnh 31" descr="Ảnh có chứa vòng tròn, Nhiều màu sắc, Đồ họa, đĩa nén&#10;&#10;Nội dung do AI tạo ra có thể không chính xác.">
            <a:extLst>
              <a:ext uri="{FF2B5EF4-FFF2-40B4-BE49-F238E27FC236}">
                <a16:creationId xmlns:a16="http://schemas.microsoft.com/office/drawing/2014/main" id="{8BC2E74D-87B6-454C-D679-F5D930EACB9F}"/>
              </a:ext>
            </a:extLst>
          </p:cNvPr>
          <p:cNvPicPr>
            <a:picLocks noChangeAspect="1"/>
          </p:cNvPicPr>
          <p:nvPr/>
        </p:nvPicPr>
        <p:blipFill>
          <a:blip r:embed="rId5"/>
          <a:stretch>
            <a:fillRect/>
          </a:stretch>
        </p:blipFill>
        <p:spPr>
          <a:xfrm>
            <a:off x="13316959" y="1609274"/>
            <a:ext cx="5019675" cy="39147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85375C98-FEF4-8C0C-985A-19060CCE94E0}"/>
            </a:ext>
          </a:extLst>
        </p:cNvPr>
        <p:cNvGrpSpPr/>
        <p:nvPr/>
      </p:nvGrpSpPr>
      <p:grpSpPr>
        <a:xfrm>
          <a:off x="0" y="0"/>
          <a:ext cx="0" cy="0"/>
          <a:chOff x="0" y="0"/>
          <a:chExt cx="0" cy="0"/>
        </a:xfrm>
      </p:grpSpPr>
    </p:spTree>
    <p:extLst>
      <p:ext uri="{BB962C8B-B14F-4D97-AF65-F5344CB8AC3E}">
        <p14:creationId xmlns:p14="http://schemas.microsoft.com/office/powerpoint/2010/main" val="379453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8</a:t>
            </a:r>
          </a:p>
        </p:txBody>
      </p:sp>
      <p:sp>
        <p:nvSpPr>
          <p:cNvPr id="4" name="TextBox 4"/>
          <p:cNvSpPr txBox="1"/>
          <p:nvPr/>
        </p:nvSpPr>
        <p:spPr>
          <a:xfrm>
            <a:off x="7223001" y="203701"/>
            <a:ext cx="10770494"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NHÀ Ở THƯƠNG MẠI - GIAO DỊCH </a:t>
            </a:r>
          </a:p>
        </p:txBody>
      </p:sp>
      <p:sp>
        <p:nvSpPr>
          <p:cNvPr id="5" name="TextBox 5"/>
          <p:cNvSpPr txBox="1"/>
          <p:nvPr/>
        </p:nvSpPr>
        <p:spPr>
          <a:xfrm>
            <a:off x="1028700" y="6757973"/>
            <a:ext cx="16230600" cy="2009775"/>
          </a:xfrm>
          <a:prstGeom prst="rect">
            <a:avLst/>
          </a:prstGeom>
        </p:spPr>
        <p:txBody>
          <a:bodyPr lIns="0" tIns="0" rIns="0" bIns="0" rtlCol="0" anchor="t">
            <a:spAutoFit/>
          </a:bodyPr>
          <a:lstStyle/>
          <a:p>
            <a:pPr marL="421004" lvl="1" indent="-210502" algn="just">
              <a:lnSpc>
                <a:spcPts val="2339"/>
              </a:lnSpc>
              <a:buFont typeface="Arial"/>
              <a:buChar char="•"/>
            </a:pPr>
            <a:r>
              <a:rPr lang="en-US" sz="1949" b="1">
                <a:solidFill>
                  <a:srgbClr val="000000"/>
                </a:solidFill>
                <a:latin typeface="Roboto Bold"/>
                <a:ea typeface="Roboto Bold"/>
                <a:cs typeface="Roboto Bold"/>
                <a:sym typeface="Roboto Bold"/>
              </a:rPr>
              <a:t>2025:</a:t>
            </a:r>
            <a:r>
              <a:rPr lang="en-US" sz="1949">
                <a:solidFill>
                  <a:srgbClr val="000000"/>
                </a:solidFill>
                <a:latin typeface="Roboto"/>
                <a:ea typeface="Roboto"/>
                <a:cs typeface="Roboto"/>
                <a:sym typeface="Roboto"/>
              </a:rPr>
              <a:t> 88 nghìn giao dịch, tăng 78% so với năm 2024, cao nhất trong giai đoạn 2019 - 2025. Tỷ lệ hấp thụ trên nguồn cung mới đạt 68%</a:t>
            </a:r>
          </a:p>
          <a:p>
            <a:pPr algn="just">
              <a:lnSpc>
                <a:spcPts val="2339"/>
              </a:lnSpc>
            </a:pPr>
            <a:endParaRPr lang="en-US" sz="1949">
              <a:solidFill>
                <a:srgbClr val="000000"/>
              </a:solidFill>
              <a:latin typeface="Roboto"/>
              <a:ea typeface="Roboto"/>
              <a:cs typeface="Roboto"/>
              <a:sym typeface="Roboto"/>
            </a:endParaRPr>
          </a:p>
          <a:p>
            <a:pPr marL="421004" lvl="1" indent="-210502" algn="just">
              <a:lnSpc>
                <a:spcPts val="2339"/>
              </a:lnSpc>
              <a:buFont typeface="Arial"/>
              <a:buChar char="•"/>
            </a:pPr>
            <a:r>
              <a:rPr lang="en-US" sz="1949" b="1">
                <a:solidFill>
                  <a:srgbClr val="000000"/>
                </a:solidFill>
                <a:latin typeface="Roboto Bold"/>
                <a:ea typeface="Roboto Bold"/>
                <a:cs typeface="Roboto Bold"/>
                <a:sym typeface="Roboto Bold"/>
              </a:rPr>
              <a:t>Quý 4/2025</a:t>
            </a:r>
            <a:r>
              <a:rPr lang="en-US" sz="1949">
                <a:solidFill>
                  <a:srgbClr val="000000"/>
                </a:solidFill>
                <a:latin typeface="Roboto"/>
                <a:ea typeface="Roboto"/>
                <a:cs typeface="Roboto"/>
                <a:sym typeface="Roboto"/>
              </a:rPr>
              <a:t>: Hơn 29 nghìn giao dịch, tăng 9% so với quý trước và 33% so với cùng kỳ năm 2024. Tỷ lệ hấp thụ trên nguồn cung mới đạt 68%, giảm 9 điểm phần trăm so với cùng kỳ năm 2024.</a:t>
            </a:r>
          </a:p>
          <a:p>
            <a:pPr algn="just">
              <a:lnSpc>
                <a:spcPts val="2339"/>
              </a:lnSpc>
            </a:pPr>
            <a:endParaRPr lang="en-US" sz="1949">
              <a:solidFill>
                <a:srgbClr val="000000"/>
              </a:solidFill>
              <a:latin typeface="Roboto"/>
              <a:ea typeface="Roboto"/>
              <a:cs typeface="Roboto"/>
              <a:sym typeface="Roboto"/>
            </a:endParaRPr>
          </a:p>
          <a:p>
            <a:pPr marL="421004" lvl="1" indent="-210502" algn="just">
              <a:lnSpc>
                <a:spcPts val="2339"/>
              </a:lnSpc>
              <a:buFont typeface="Arial"/>
              <a:buChar char="•"/>
            </a:pPr>
            <a:r>
              <a:rPr lang="en-US" sz="1949" i="1">
                <a:solidFill>
                  <a:srgbClr val="000000"/>
                </a:solidFill>
                <a:latin typeface="Roboto Italics"/>
                <a:ea typeface="Roboto Italics"/>
                <a:cs typeface="Roboto Italics"/>
                <a:sym typeface="Roboto Italics"/>
              </a:rPr>
              <a:t>Tỷ lệ hấp thụ cả năm 2025 vẫn duy trì ở mức tích cực nhưng giảm nhẹ với cùng kỳ năm trước, do nguồn cung tăng mạnh vào cuối năm và tâm lý nhà đầu tư chuyển sang trạng thái thận trọng, quan sát và chọn lọc hơn.</a:t>
            </a:r>
          </a:p>
        </p:txBody>
      </p:sp>
      <p:pic>
        <p:nvPicPr>
          <p:cNvPr id="6" name="Picture 6"/>
          <p:cNvPicPr>
            <a:picLocks noChangeAspect="1"/>
          </p:cNvPicPr>
          <p:nvPr/>
        </p:nvPicPr>
        <p:blipFill>
          <a:blip r:embed="rId3"/>
          <a:stretch>
            <a:fillRect/>
          </a:stretch>
        </p:blipFill>
        <p:spPr>
          <a:xfrm>
            <a:off x="250682" y="829533"/>
            <a:ext cx="9336214" cy="5474888"/>
          </a:xfrm>
          <a:prstGeom prst="rect">
            <a:avLst/>
          </a:prstGeom>
        </p:spPr>
      </p:pic>
      <p:sp>
        <p:nvSpPr>
          <p:cNvPr id="7" name="TextBox 7"/>
          <p:cNvSpPr txBox="1"/>
          <p:nvPr/>
        </p:nvSpPr>
        <p:spPr>
          <a:xfrm>
            <a:off x="1028700" y="981075"/>
            <a:ext cx="7746766"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8: Giao dịch nhà ở mới giai đoạn 2018 - 2025</a:t>
            </a:r>
          </a:p>
        </p:txBody>
      </p:sp>
      <p:sp>
        <p:nvSpPr>
          <p:cNvPr id="8" name="AutoShape 8"/>
          <p:cNvSpPr/>
          <p:nvPr/>
        </p:nvSpPr>
        <p:spPr>
          <a:xfrm flipH="1">
            <a:off x="9421562" y="1028700"/>
            <a:ext cx="0" cy="4606576"/>
          </a:xfrm>
          <a:prstGeom prst="line">
            <a:avLst/>
          </a:prstGeom>
          <a:ln w="19050" cap="flat">
            <a:solidFill>
              <a:srgbClr val="052640">
                <a:alpha val="49804"/>
              </a:srgbClr>
            </a:solidFill>
            <a:prstDash val="solid"/>
            <a:headEnd type="none" w="sm" len="sm"/>
            <a:tailEnd type="none" w="sm" len="sm"/>
          </a:ln>
        </p:spPr>
      </p:sp>
      <p:pic>
        <p:nvPicPr>
          <p:cNvPr id="9" name="Picture 9"/>
          <p:cNvPicPr>
            <a:picLocks noChangeAspect="1"/>
          </p:cNvPicPr>
          <p:nvPr/>
        </p:nvPicPr>
        <p:blipFill>
          <a:blip r:embed="rId4"/>
          <a:stretch>
            <a:fillRect/>
          </a:stretch>
        </p:blipFill>
        <p:spPr>
          <a:xfrm>
            <a:off x="9311741" y="1137995"/>
            <a:ext cx="8670065" cy="5110914"/>
          </a:xfrm>
          <a:prstGeom prst="rect">
            <a:avLst/>
          </a:prstGeom>
        </p:spPr>
      </p:pic>
      <p:sp>
        <p:nvSpPr>
          <p:cNvPr id="10" name="TextBox 10"/>
          <p:cNvSpPr txBox="1"/>
          <p:nvPr/>
        </p:nvSpPr>
        <p:spPr>
          <a:xfrm>
            <a:off x="10034246" y="1007509"/>
            <a:ext cx="7225054"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9: Giao dịch nhà ở mới 2025 qua các quý</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9</a:t>
            </a:r>
          </a:p>
        </p:txBody>
      </p:sp>
      <p:sp>
        <p:nvSpPr>
          <p:cNvPr id="4" name="TextBox 4"/>
          <p:cNvSpPr txBox="1"/>
          <p:nvPr/>
        </p:nvSpPr>
        <p:spPr>
          <a:xfrm>
            <a:off x="7223001" y="203701"/>
            <a:ext cx="10770494"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NHÀ Ở THƯƠNG MẠI - CƠ CẤU GIAO DỊCH </a:t>
            </a:r>
          </a:p>
        </p:txBody>
      </p:sp>
      <p:sp>
        <p:nvSpPr>
          <p:cNvPr id="5" name="TextBox 5"/>
          <p:cNvSpPr txBox="1"/>
          <p:nvPr/>
        </p:nvSpPr>
        <p:spPr>
          <a:xfrm>
            <a:off x="8436535" y="981075"/>
            <a:ext cx="8822765"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11: Cơ cấu giao dịch CHCC thương mại qua các năm</a:t>
            </a:r>
          </a:p>
        </p:txBody>
      </p:sp>
      <p:pic>
        <p:nvPicPr>
          <p:cNvPr id="6" name="Picture 6"/>
          <p:cNvPicPr>
            <a:picLocks noChangeAspect="1"/>
          </p:cNvPicPr>
          <p:nvPr/>
        </p:nvPicPr>
        <p:blipFill>
          <a:blip r:embed="rId3"/>
          <a:stretch>
            <a:fillRect/>
          </a:stretch>
        </p:blipFill>
        <p:spPr>
          <a:xfrm>
            <a:off x="7554258" y="811232"/>
            <a:ext cx="10587318" cy="5480669"/>
          </a:xfrm>
          <a:prstGeom prst="rect">
            <a:avLst/>
          </a:prstGeom>
        </p:spPr>
      </p:pic>
      <p:pic>
        <p:nvPicPr>
          <p:cNvPr id="7" name="Picture 7"/>
          <p:cNvPicPr>
            <a:picLocks noChangeAspect="1"/>
          </p:cNvPicPr>
          <p:nvPr/>
        </p:nvPicPr>
        <p:blipFill>
          <a:blip r:embed="rId4"/>
          <a:stretch>
            <a:fillRect/>
          </a:stretch>
        </p:blipFill>
        <p:spPr>
          <a:xfrm>
            <a:off x="621400" y="5598510"/>
            <a:ext cx="5529048" cy="4120544"/>
          </a:xfrm>
          <a:prstGeom prst="rect">
            <a:avLst/>
          </a:prstGeom>
        </p:spPr>
      </p:pic>
      <p:sp>
        <p:nvSpPr>
          <p:cNvPr id="8" name="TextBox 8"/>
          <p:cNvSpPr txBox="1"/>
          <p:nvPr/>
        </p:nvSpPr>
        <p:spPr>
          <a:xfrm>
            <a:off x="1082154" y="1464817"/>
            <a:ext cx="1313320"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Quý 4</a:t>
            </a:r>
          </a:p>
        </p:txBody>
      </p:sp>
      <p:sp>
        <p:nvSpPr>
          <p:cNvPr id="9" name="TextBox 9"/>
          <p:cNvSpPr txBox="1"/>
          <p:nvPr/>
        </p:nvSpPr>
        <p:spPr>
          <a:xfrm>
            <a:off x="1082154" y="5603871"/>
            <a:ext cx="945384"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2025</a:t>
            </a:r>
          </a:p>
        </p:txBody>
      </p:sp>
      <p:pic>
        <p:nvPicPr>
          <p:cNvPr id="10" name="Picture 10"/>
          <p:cNvPicPr>
            <a:picLocks noChangeAspect="1"/>
          </p:cNvPicPr>
          <p:nvPr/>
        </p:nvPicPr>
        <p:blipFill>
          <a:blip r:embed="rId5"/>
          <a:stretch>
            <a:fillRect/>
          </a:stretch>
        </p:blipFill>
        <p:spPr>
          <a:xfrm>
            <a:off x="563349" y="1544404"/>
            <a:ext cx="5584214" cy="4181924"/>
          </a:xfrm>
          <a:prstGeom prst="rect">
            <a:avLst/>
          </a:prstGeom>
        </p:spPr>
      </p:pic>
      <p:sp>
        <p:nvSpPr>
          <p:cNvPr id="11" name="Freeform 11"/>
          <p:cNvSpPr/>
          <p:nvPr/>
        </p:nvSpPr>
        <p:spPr>
          <a:xfrm>
            <a:off x="8436535" y="6250681"/>
            <a:ext cx="306370" cy="778470"/>
          </a:xfrm>
          <a:custGeom>
            <a:avLst/>
            <a:gdLst/>
            <a:ahLst/>
            <a:cxnLst/>
            <a:rect l="l" t="t" r="r" b="b"/>
            <a:pathLst>
              <a:path w="306370" h="778470">
                <a:moveTo>
                  <a:pt x="0" y="0"/>
                </a:moveTo>
                <a:lnTo>
                  <a:pt x="306370" y="0"/>
                </a:lnTo>
                <a:lnTo>
                  <a:pt x="306370"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8832964" y="6250681"/>
            <a:ext cx="306370" cy="778470"/>
          </a:xfrm>
          <a:custGeom>
            <a:avLst/>
            <a:gdLst/>
            <a:ahLst/>
            <a:cxnLst/>
            <a:rect l="l" t="t" r="r" b="b"/>
            <a:pathLst>
              <a:path w="306370" h="778470">
                <a:moveTo>
                  <a:pt x="0" y="0"/>
                </a:moveTo>
                <a:lnTo>
                  <a:pt x="306370" y="0"/>
                </a:lnTo>
                <a:lnTo>
                  <a:pt x="306370"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9229393" y="6250681"/>
            <a:ext cx="306370" cy="778470"/>
          </a:xfrm>
          <a:custGeom>
            <a:avLst/>
            <a:gdLst/>
            <a:ahLst/>
            <a:cxnLst/>
            <a:rect l="l" t="t" r="r" b="b"/>
            <a:pathLst>
              <a:path w="306370" h="778470">
                <a:moveTo>
                  <a:pt x="0" y="0"/>
                </a:moveTo>
                <a:lnTo>
                  <a:pt x="306370" y="0"/>
                </a:lnTo>
                <a:lnTo>
                  <a:pt x="306370"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9625821" y="6250681"/>
            <a:ext cx="306370" cy="778470"/>
          </a:xfrm>
          <a:custGeom>
            <a:avLst/>
            <a:gdLst/>
            <a:ahLst/>
            <a:cxnLst/>
            <a:rect l="l" t="t" r="r" b="b"/>
            <a:pathLst>
              <a:path w="306370" h="778470">
                <a:moveTo>
                  <a:pt x="0" y="0"/>
                </a:moveTo>
                <a:lnTo>
                  <a:pt x="306371" y="0"/>
                </a:lnTo>
                <a:lnTo>
                  <a:pt x="306371"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a:off x="10022250" y="6250681"/>
            <a:ext cx="306370" cy="778470"/>
          </a:xfrm>
          <a:custGeom>
            <a:avLst/>
            <a:gdLst/>
            <a:ahLst/>
            <a:cxnLst/>
            <a:rect l="l" t="t" r="r" b="b"/>
            <a:pathLst>
              <a:path w="306370" h="778470">
                <a:moveTo>
                  <a:pt x="0" y="0"/>
                </a:moveTo>
                <a:lnTo>
                  <a:pt x="306371" y="0"/>
                </a:lnTo>
                <a:lnTo>
                  <a:pt x="306371"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10418679" y="6250681"/>
            <a:ext cx="306370" cy="778470"/>
          </a:xfrm>
          <a:custGeom>
            <a:avLst/>
            <a:gdLst/>
            <a:ahLst/>
            <a:cxnLst/>
            <a:rect l="l" t="t" r="r" b="b"/>
            <a:pathLst>
              <a:path w="306370" h="778470">
                <a:moveTo>
                  <a:pt x="0" y="0"/>
                </a:moveTo>
                <a:lnTo>
                  <a:pt x="306371" y="0"/>
                </a:lnTo>
                <a:lnTo>
                  <a:pt x="306371"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Freeform 17"/>
          <p:cNvSpPr/>
          <p:nvPr/>
        </p:nvSpPr>
        <p:spPr>
          <a:xfrm>
            <a:off x="10815108" y="6250681"/>
            <a:ext cx="306370" cy="778470"/>
          </a:xfrm>
          <a:custGeom>
            <a:avLst/>
            <a:gdLst/>
            <a:ahLst/>
            <a:cxnLst/>
            <a:rect l="l" t="t" r="r" b="b"/>
            <a:pathLst>
              <a:path w="306370" h="778470">
                <a:moveTo>
                  <a:pt x="0" y="0"/>
                </a:moveTo>
                <a:lnTo>
                  <a:pt x="306370" y="0"/>
                </a:lnTo>
                <a:lnTo>
                  <a:pt x="306370"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Freeform 18"/>
          <p:cNvSpPr/>
          <p:nvPr/>
        </p:nvSpPr>
        <p:spPr>
          <a:xfrm>
            <a:off x="11211537" y="6250681"/>
            <a:ext cx="306370" cy="778470"/>
          </a:xfrm>
          <a:custGeom>
            <a:avLst/>
            <a:gdLst/>
            <a:ahLst/>
            <a:cxnLst/>
            <a:rect l="l" t="t" r="r" b="b"/>
            <a:pathLst>
              <a:path w="306370" h="778470">
                <a:moveTo>
                  <a:pt x="0" y="0"/>
                </a:moveTo>
                <a:lnTo>
                  <a:pt x="306370" y="0"/>
                </a:lnTo>
                <a:lnTo>
                  <a:pt x="306370"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a:off x="11607966" y="6250681"/>
            <a:ext cx="306370" cy="778470"/>
          </a:xfrm>
          <a:custGeom>
            <a:avLst/>
            <a:gdLst/>
            <a:ahLst/>
            <a:cxnLst/>
            <a:rect l="l" t="t" r="r" b="b"/>
            <a:pathLst>
              <a:path w="306370" h="778470">
                <a:moveTo>
                  <a:pt x="0" y="0"/>
                </a:moveTo>
                <a:lnTo>
                  <a:pt x="306370" y="0"/>
                </a:lnTo>
                <a:lnTo>
                  <a:pt x="306370"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Freeform 20"/>
          <p:cNvSpPr/>
          <p:nvPr/>
        </p:nvSpPr>
        <p:spPr>
          <a:xfrm>
            <a:off x="12004395" y="6250681"/>
            <a:ext cx="306370" cy="778470"/>
          </a:xfrm>
          <a:custGeom>
            <a:avLst/>
            <a:gdLst/>
            <a:ahLst/>
            <a:cxnLst/>
            <a:rect l="l" t="t" r="r" b="b"/>
            <a:pathLst>
              <a:path w="306370" h="778470">
                <a:moveTo>
                  <a:pt x="0" y="0"/>
                </a:moveTo>
                <a:lnTo>
                  <a:pt x="306370" y="0"/>
                </a:lnTo>
                <a:lnTo>
                  <a:pt x="306370" y="778471"/>
                </a:lnTo>
                <a:lnTo>
                  <a:pt x="0" y="7784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1" name="Freeform 21"/>
          <p:cNvSpPr/>
          <p:nvPr/>
        </p:nvSpPr>
        <p:spPr>
          <a:xfrm>
            <a:off x="8436535" y="7124610"/>
            <a:ext cx="306370" cy="778470"/>
          </a:xfrm>
          <a:custGeom>
            <a:avLst/>
            <a:gdLst/>
            <a:ahLst/>
            <a:cxnLst/>
            <a:rect l="l" t="t" r="r" b="b"/>
            <a:pathLst>
              <a:path w="306370" h="778470">
                <a:moveTo>
                  <a:pt x="0" y="0"/>
                </a:moveTo>
                <a:lnTo>
                  <a:pt x="306370" y="0"/>
                </a:lnTo>
                <a:lnTo>
                  <a:pt x="306370" y="778470"/>
                </a:lnTo>
                <a:lnTo>
                  <a:pt x="0" y="7784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2" name="Freeform 22"/>
          <p:cNvSpPr/>
          <p:nvPr/>
        </p:nvSpPr>
        <p:spPr>
          <a:xfrm>
            <a:off x="8832964" y="7124610"/>
            <a:ext cx="306370" cy="778470"/>
          </a:xfrm>
          <a:custGeom>
            <a:avLst/>
            <a:gdLst/>
            <a:ahLst/>
            <a:cxnLst/>
            <a:rect l="l" t="t" r="r" b="b"/>
            <a:pathLst>
              <a:path w="306370" h="778470">
                <a:moveTo>
                  <a:pt x="0" y="0"/>
                </a:moveTo>
                <a:lnTo>
                  <a:pt x="306370" y="0"/>
                </a:lnTo>
                <a:lnTo>
                  <a:pt x="306370"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3" name="Freeform 23"/>
          <p:cNvSpPr/>
          <p:nvPr/>
        </p:nvSpPr>
        <p:spPr>
          <a:xfrm>
            <a:off x="9229393" y="7124610"/>
            <a:ext cx="306370" cy="778470"/>
          </a:xfrm>
          <a:custGeom>
            <a:avLst/>
            <a:gdLst/>
            <a:ahLst/>
            <a:cxnLst/>
            <a:rect l="l" t="t" r="r" b="b"/>
            <a:pathLst>
              <a:path w="306370" h="778470">
                <a:moveTo>
                  <a:pt x="0" y="0"/>
                </a:moveTo>
                <a:lnTo>
                  <a:pt x="306370" y="0"/>
                </a:lnTo>
                <a:lnTo>
                  <a:pt x="306370"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4" name="Freeform 24"/>
          <p:cNvSpPr/>
          <p:nvPr/>
        </p:nvSpPr>
        <p:spPr>
          <a:xfrm>
            <a:off x="9625821" y="7124610"/>
            <a:ext cx="306370" cy="778470"/>
          </a:xfrm>
          <a:custGeom>
            <a:avLst/>
            <a:gdLst/>
            <a:ahLst/>
            <a:cxnLst/>
            <a:rect l="l" t="t" r="r" b="b"/>
            <a:pathLst>
              <a:path w="306370" h="778470">
                <a:moveTo>
                  <a:pt x="0" y="0"/>
                </a:moveTo>
                <a:lnTo>
                  <a:pt x="306371" y="0"/>
                </a:lnTo>
                <a:lnTo>
                  <a:pt x="306371"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5" name="Freeform 25"/>
          <p:cNvSpPr/>
          <p:nvPr/>
        </p:nvSpPr>
        <p:spPr>
          <a:xfrm>
            <a:off x="10022250" y="7124610"/>
            <a:ext cx="306370" cy="778470"/>
          </a:xfrm>
          <a:custGeom>
            <a:avLst/>
            <a:gdLst/>
            <a:ahLst/>
            <a:cxnLst/>
            <a:rect l="l" t="t" r="r" b="b"/>
            <a:pathLst>
              <a:path w="306370" h="778470">
                <a:moveTo>
                  <a:pt x="0" y="0"/>
                </a:moveTo>
                <a:lnTo>
                  <a:pt x="306371" y="0"/>
                </a:lnTo>
                <a:lnTo>
                  <a:pt x="306371"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6" name="Freeform 26"/>
          <p:cNvSpPr/>
          <p:nvPr/>
        </p:nvSpPr>
        <p:spPr>
          <a:xfrm>
            <a:off x="10418679" y="7124610"/>
            <a:ext cx="306370" cy="778470"/>
          </a:xfrm>
          <a:custGeom>
            <a:avLst/>
            <a:gdLst/>
            <a:ahLst/>
            <a:cxnLst/>
            <a:rect l="l" t="t" r="r" b="b"/>
            <a:pathLst>
              <a:path w="306370" h="778470">
                <a:moveTo>
                  <a:pt x="0" y="0"/>
                </a:moveTo>
                <a:lnTo>
                  <a:pt x="306371" y="0"/>
                </a:lnTo>
                <a:lnTo>
                  <a:pt x="306371"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7" name="Freeform 27"/>
          <p:cNvSpPr/>
          <p:nvPr/>
        </p:nvSpPr>
        <p:spPr>
          <a:xfrm>
            <a:off x="10815108" y="7124610"/>
            <a:ext cx="306370" cy="778470"/>
          </a:xfrm>
          <a:custGeom>
            <a:avLst/>
            <a:gdLst/>
            <a:ahLst/>
            <a:cxnLst/>
            <a:rect l="l" t="t" r="r" b="b"/>
            <a:pathLst>
              <a:path w="306370" h="778470">
                <a:moveTo>
                  <a:pt x="0" y="0"/>
                </a:moveTo>
                <a:lnTo>
                  <a:pt x="306370" y="0"/>
                </a:lnTo>
                <a:lnTo>
                  <a:pt x="306370"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8" name="Freeform 28"/>
          <p:cNvSpPr/>
          <p:nvPr/>
        </p:nvSpPr>
        <p:spPr>
          <a:xfrm>
            <a:off x="11211537" y="7124610"/>
            <a:ext cx="306370" cy="778470"/>
          </a:xfrm>
          <a:custGeom>
            <a:avLst/>
            <a:gdLst/>
            <a:ahLst/>
            <a:cxnLst/>
            <a:rect l="l" t="t" r="r" b="b"/>
            <a:pathLst>
              <a:path w="306370" h="778470">
                <a:moveTo>
                  <a:pt x="0" y="0"/>
                </a:moveTo>
                <a:lnTo>
                  <a:pt x="306370" y="0"/>
                </a:lnTo>
                <a:lnTo>
                  <a:pt x="306370"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9" name="Freeform 29"/>
          <p:cNvSpPr/>
          <p:nvPr/>
        </p:nvSpPr>
        <p:spPr>
          <a:xfrm>
            <a:off x="11607966" y="7124610"/>
            <a:ext cx="306370" cy="778470"/>
          </a:xfrm>
          <a:custGeom>
            <a:avLst/>
            <a:gdLst/>
            <a:ahLst/>
            <a:cxnLst/>
            <a:rect l="l" t="t" r="r" b="b"/>
            <a:pathLst>
              <a:path w="306370" h="778470">
                <a:moveTo>
                  <a:pt x="0" y="0"/>
                </a:moveTo>
                <a:lnTo>
                  <a:pt x="306370" y="0"/>
                </a:lnTo>
                <a:lnTo>
                  <a:pt x="306370"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0" name="Freeform 30"/>
          <p:cNvSpPr/>
          <p:nvPr/>
        </p:nvSpPr>
        <p:spPr>
          <a:xfrm>
            <a:off x="12004395" y="7124610"/>
            <a:ext cx="306370" cy="778470"/>
          </a:xfrm>
          <a:custGeom>
            <a:avLst/>
            <a:gdLst/>
            <a:ahLst/>
            <a:cxnLst/>
            <a:rect l="l" t="t" r="r" b="b"/>
            <a:pathLst>
              <a:path w="306370" h="778470">
                <a:moveTo>
                  <a:pt x="0" y="0"/>
                </a:moveTo>
                <a:lnTo>
                  <a:pt x="306370" y="0"/>
                </a:lnTo>
                <a:lnTo>
                  <a:pt x="306370" y="778470"/>
                </a:lnTo>
                <a:lnTo>
                  <a:pt x="0" y="7784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1" name="TextBox 31"/>
          <p:cNvSpPr txBox="1"/>
          <p:nvPr/>
        </p:nvSpPr>
        <p:spPr>
          <a:xfrm>
            <a:off x="12847917" y="6834733"/>
            <a:ext cx="1172472" cy="570230"/>
          </a:xfrm>
          <a:prstGeom prst="rect">
            <a:avLst/>
          </a:prstGeom>
        </p:spPr>
        <p:txBody>
          <a:bodyPr lIns="0" tIns="0" rIns="0" bIns="0" rtlCol="0" anchor="t">
            <a:spAutoFit/>
          </a:bodyPr>
          <a:lstStyle/>
          <a:p>
            <a:pPr algn="ctr">
              <a:lnSpc>
                <a:spcPts val="4509"/>
              </a:lnSpc>
            </a:pPr>
            <a:r>
              <a:rPr lang="en-US" sz="3757">
                <a:solidFill>
                  <a:srgbClr val="000000"/>
                </a:solidFill>
                <a:latin typeface="Roboto"/>
                <a:ea typeface="Roboto"/>
                <a:cs typeface="Roboto"/>
                <a:sym typeface="Roboto"/>
              </a:rPr>
              <a:t>75%</a:t>
            </a:r>
          </a:p>
        </p:txBody>
      </p:sp>
      <p:sp>
        <p:nvSpPr>
          <p:cNvPr id="32" name="TextBox 32"/>
          <p:cNvSpPr txBox="1"/>
          <p:nvPr/>
        </p:nvSpPr>
        <p:spPr>
          <a:xfrm>
            <a:off x="14750619" y="6961860"/>
            <a:ext cx="2508681" cy="467687"/>
          </a:xfrm>
          <a:prstGeom prst="rect">
            <a:avLst/>
          </a:prstGeom>
        </p:spPr>
        <p:txBody>
          <a:bodyPr lIns="0" tIns="0" rIns="0" bIns="0" rtlCol="0" anchor="t">
            <a:spAutoFit/>
          </a:bodyPr>
          <a:lstStyle/>
          <a:p>
            <a:pPr algn="r">
              <a:lnSpc>
                <a:spcPts val="1803"/>
              </a:lnSpc>
            </a:pPr>
            <a:r>
              <a:rPr lang="en-US" sz="1503">
                <a:solidFill>
                  <a:srgbClr val="191919"/>
                </a:solidFill>
                <a:latin typeface="Roboto"/>
                <a:ea typeface="Roboto"/>
                <a:cs typeface="Roboto"/>
                <a:sym typeface="Roboto"/>
              </a:rPr>
              <a:t>10% cầu đầu tư -</a:t>
            </a:r>
          </a:p>
          <a:p>
            <a:pPr algn="r">
              <a:lnSpc>
                <a:spcPts val="1803"/>
              </a:lnSpc>
            </a:pPr>
            <a:r>
              <a:rPr lang="en-US" sz="1503">
                <a:solidFill>
                  <a:srgbClr val="191919"/>
                </a:solidFill>
                <a:latin typeface="Roboto"/>
                <a:ea typeface="Roboto"/>
                <a:cs typeface="Roboto"/>
                <a:sym typeface="Roboto"/>
              </a:rPr>
              <a:t> sử dụng đòn bẩy “lướt sóng"  </a:t>
            </a:r>
          </a:p>
        </p:txBody>
      </p:sp>
      <p:sp>
        <p:nvSpPr>
          <p:cNvPr id="33" name="TextBox 33"/>
          <p:cNvSpPr txBox="1"/>
          <p:nvPr/>
        </p:nvSpPr>
        <p:spPr>
          <a:xfrm>
            <a:off x="14045505" y="6483028"/>
            <a:ext cx="3213795" cy="295275"/>
          </a:xfrm>
          <a:prstGeom prst="rect">
            <a:avLst/>
          </a:prstGeom>
        </p:spPr>
        <p:txBody>
          <a:bodyPr lIns="0" tIns="0" rIns="0" bIns="0" rtlCol="0" anchor="t">
            <a:spAutoFit/>
          </a:bodyPr>
          <a:lstStyle/>
          <a:p>
            <a:pPr algn="r">
              <a:lnSpc>
                <a:spcPts val="2339"/>
              </a:lnSpc>
            </a:pPr>
            <a:r>
              <a:rPr lang="en-US" sz="1949" b="1">
                <a:solidFill>
                  <a:srgbClr val="000000"/>
                </a:solidFill>
                <a:latin typeface="Roboto Bold"/>
                <a:ea typeface="Roboto Bold"/>
                <a:cs typeface="Roboto Bold"/>
                <a:sym typeface="Roboto Bold"/>
              </a:rPr>
              <a:t>Người mua nhà thứ 2 trở lên</a:t>
            </a:r>
          </a:p>
        </p:txBody>
      </p:sp>
      <p:sp>
        <p:nvSpPr>
          <p:cNvPr id="34" name="TextBox 34"/>
          <p:cNvSpPr txBox="1"/>
          <p:nvPr/>
        </p:nvSpPr>
        <p:spPr>
          <a:xfrm>
            <a:off x="8436535" y="8435404"/>
            <a:ext cx="8822765" cy="581025"/>
          </a:xfrm>
          <a:prstGeom prst="rect">
            <a:avLst/>
          </a:prstGeom>
        </p:spPr>
        <p:txBody>
          <a:bodyPr lIns="0" tIns="0" rIns="0" bIns="0" rtlCol="0" anchor="t">
            <a:spAutoFit/>
          </a:bodyPr>
          <a:lstStyle/>
          <a:p>
            <a:pPr algn="l">
              <a:lnSpc>
                <a:spcPts val="2339"/>
              </a:lnSpc>
            </a:pPr>
            <a:r>
              <a:rPr lang="en-US" sz="1949" b="1">
                <a:solidFill>
                  <a:srgbClr val="000000"/>
                </a:solidFill>
                <a:latin typeface="Roboto Bold"/>
                <a:ea typeface="Roboto Bold"/>
                <a:cs typeface="Roboto Bold"/>
                <a:sym typeface="Roboto Bold"/>
              </a:rPr>
              <a:t>Tỷ lệ người trẻ mua căn nhà đầu tiên đang có xu hướng tăng nhờ các chính sách ưu đãi và phương thức thanh toán linh hoạt từ chủ đầu tư.</a:t>
            </a:r>
          </a:p>
        </p:txBody>
      </p:sp>
      <p:sp>
        <p:nvSpPr>
          <p:cNvPr id="35" name="TextBox 35"/>
          <p:cNvSpPr txBox="1"/>
          <p:nvPr/>
        </p:nvSpPr>
        <p:spPr>
          <a:xfrm>
            <a:off x="1028700" y="956990"/>
            <a:ext cx="6194301"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10: Cơ cấu giao dịch BĐS nhà ở theo phân khúc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EFE0214E-4CA4-53EE-E770-3D69E3C146C2}"/>
            </a:ext>
          </a:extLst>
        </p:cNvPr>
        <p:cNvGrpSpPr/>
        <p:nvPr/>
      </p:nvGrpSpPr>
      <p:grpSpPr>
        <a:xfrm>
          <a:off x="0" y="0"/>
          <a:ext cx="0" cy="0"/>
          <a:chOff x="0" y="0"/>
          <a:chExt cx="0" cy="0"/>
        </a:xfrm>
      </p:grpSpPr>
    </p:spTree>
    <p:extLst>
      <p:ext uri="{BB962C8B-B14F-4D97-AF65-F5344CB8AC3E}">
        <p14:creationId xmlns:p14="http://schemas.microsoft.com/office/powerpoint/2010/main" val="2398639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Freeform 3"/>
          <p:cNvSpPr/>
          <p:nvPr/>
        </p:nvSpPr>
        <p:spPr>
          <a:xfrm>
            <a:off x="1028700" y="1914279"/>
            <a:ext cx="16230600" cy="6005322"/>
          </a:xfrm>
          <a:custGeom>
            <a:avLst/>
            <a:gdLst/>
            <a:ahLst/>
            <a:cxnLst/>
            <a:rect l="l" t="t" r="r" b="b"/>
            <a:pathLst>
              <a:path w="16230600" h="6005322">
                <a:moveTo>
                  <a:pt x="0" y="0"/>
                </a:moveTo>
                <a:lnTo>
                  <a:pt x="16230600" y="0"/>
                </a:lnTo>
                <a:lnTo>
                  <a:pt x="16230600" y="6005322"/>
                </a:lnTo>
                <a:lnTo>
                  <a:pt x="0" y="6005322"/>
                </a:lnTo>
                <a:lnTo>
                  <a:pt x="0" y="0"/>
                </a:lnTo>
                <a:close/>
              </a:path>
            </a:pathLst>
          </a:custGeom>
          <a:blipFill>
            <a:blip r:embed="rId3"/>
            <a:stretch>
              <a:fillRect/>
            </a:stretch>
          </a:blipFill>
        </p:spPr>
      </p:sp>
      <p:sp>
        <p:nvSpPr>
          <p:cNvPr id="4" name="TextBox 4"/>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11</a:t>
            </a:r>
          </a:p>
        </p:txBody>
      </p:sp>
      <p:sp>
        <p:nvSpPr>
          <p:cNvPr id="5" name="TextBox 5"/>
          <p:cNvSpPr txBox="1"/>
          <p:nvPr/>
        </p:nvSpPr>
        <p:spPr>
          <a:xfrm>
            <a:off x="7223001" y="203701"/>
            <a:ext cx="10770494"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NHÀ Ở THƯƠNG MẠI - CHỈ SỐ GIÁ BĐS </a:t>
            </a:r>
          </a:p>
        </p:txBody>
      </p:sp>
      <p:sp>
        <p:nvSpPr>
          <p:cNvPr id="6" name="TextBox 6"/>
          <p:cNvSpPr txBox="1"/>
          <p:nvPr/>
        </p:nvSpPr>
        <p:spPr>
          <a:xfrm>
            <a:off x="1028700" y="1446108"/>
            <a:ext cx="16228771" cy="292798"/>
          </a:xfrm>
          <a:prstGeom prst="rect">
            <a:avLst/>
          </a:prstGeom>
        </p:spPr>
        <p:txBody>
          <a:bodyPr lIns="0" tIns="0" rIns="0" bIns="0" rtlCol="0" anchor="t">
            <a:spAutoFit/>
          </a:bodyPr>
          <a:lstStyle/>
          <a:p>
            <a:pPr algn="ctr">
              <a:lnSpc>
                <a:spcPts val="2359"/>
              </a:lnSpc>
            </a:pPr>
            <a:r>
              <a:rPr lang="en-US" sz="1950" b="1">
                <a:solidFill>
                  <a:srgbClr val="000000"/>
                </a:solidFill>
                <a:latin typeface="Roboto Bold"/>
                <a:ea typeface="Roboto Bold"/>
                <a:cs typeface="Roboto Bold"/>
                <a:sym typeface="Roboto Bold"/>
              </a:rPr>
              <a:t>Biểu đồ 12: Chỉ số giá căn hộ chung cư tại  Hà Nội, TP. Hồ Chí Minh và Đà Nẵng</a:t>
            </a:r>
          </a:p>
        </p:txBody>
      </p:sp>
      <p:sp>
        <p:nvSpPr>
          <p:cNvPr id="7" name="TextBox 7"/>
          <p:cNvSpPr txBox="1"/>
          <p:nvPr/>
        </p:nvSpPr>
        <p:spPr>
          <a:xfrm>
            <a:off x="1279188" y="8033901"/>
            <a:ext cx="15727795" cy="702183"/>
          </a:xfrm>
          <a:prstGeom prst="rect">
            <a:avLst/>
          </a:prstGeom>
        </p:spPr>
        <p:txBody>
          <a:bodyPr lIns="0" tIns="0" rIns="0" bIns="0" rtlCol="0" anchor="t">
            <a:spAutoFit/>
          </a:bodyPr>
          <a:lstStyle/>
          <a:p>
            <a:pPr algn="just">
              <a:lnSpc>
                <a:spcPts val="2885"/>
              </a:lnSpc>
            </a:pPr>
            <a:r>
              <a:rPr lang="en-US" sz="1949">
                <a:solidFill>
                  <a:srgbClr val="353839"/>
                </a:solidFill>
                <a:latin typeface="Roboto"/>
                <a:ea typeface="Roboto"/>
                <a:cs typeface="Roboto"/>
                <a:sym typeface="Roboto"/>
              </a:rPr>
              <a:t>Chỉ số giá phản ánh mức biến động giá bán bình quân của kỳ (thời điểm hiện tại) so với kỳ gốc ( Q1/2019) của các dự án trong tập mẫu dự án được VARS chọn lọc và quan sát.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12</a:t>
            </a:r>
          </a:p>
        </p:txBody>
      </p:sp>
      <p:sp>
        <p:nvSpPr>
          <p:cNvPr id="4" name="TextBox 4"/>
          <p:cNvSpPr txBox="1"/>
          <p:nvPr/>
        </p:nvSpPr>
        <p:spPr>
          <a:xfrm>
            <a:off x="7223001" y="203701"/>
            <a:ext cx="10770494"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NHÀ Ở XÃ HỘI</a:t>
            </a:r>
          </a:p>
        </p:txBody>
      </p:sp>
      <p:grpSp>
        <p:nvGrpSpPr>
          <p:cNvPr id="5" name="Group 5"/>
          <p:cNvGrpSpPr/>
          <p:nvPr/>
        </p:nvGrpSpPr>
        <p:grpSpPr>
          <a:xfrm>
            <a:off x="8753412" y="1285212"/>
            <a:ext cx="8504060" cy="4473750"/>
            <a:chOff x="0" y="0"/>
            <a:chExt cx="2177467" cy="1145505"/>
          </a:xfrm>
        </p:grpSpPr>
        <p:sp>
          <p:nvSpPr>
            <p:cNvPr id="6" name="Freeform 6"/>
            <p:cNvSpPr/>
            <p:nvPr/>
          </p:nvSpPr>
          <p:spPr>
            <a:xfrm>
              <a:off x="0" y="0"/>
              <a:ext cx="2177467" cy="1145505"/>
            </a:xfrm>
            <a:custGeom>
              <a:avLst/>
              <a:gdLst/>
              <a:ahLst/>
              <a:cxnLst/>
              <a:rect l="l" t="t" r="r" b="b"/>
              <a:pathLst>
                <a:path w="2177467" h="1145505">
                  <a:moveTo>
                    <a:pt x="51892" y="0"/>
                  </a:moveTo>
                  <a:lnTo>
                    <a:pt x="2125575" y="0"/>
                  </a:lnTo>
                  <a:cubicBezTo>
                    <a:pt x="2154234" y="0"/>
                    <a:pt x="2177467" y="23233"/>
                    <a:pt x="2177467" y="51892"/>
                  </a:cubicBezTo>
                  <a:lnTo>
                    <a:pt x="2177467" y="1093613"/>
                  </a:lnTo>
                  <a:cubicBezTo>
                    <a:pt x="2177467" y="1107376"/>
                    <a:pt x="2172000" y="1120575"/>
                    <a:pt x="2162268" y="1130306"/>
                  </a:cubicBezTo>
                  <a:cubicBezTo>
                    <a:pt x="2152536" y="1140038"/>
                    <a:pt x="2139338" y="1145505"/>
                    <a:pt x="2125575" y="1145505"/>
                  </a:cubicBezTo>
                  <a:lnTo>
                    <a:pt x="51892" y="1145505"/>
                  </a:lnTo>
                  <a:cubicBezTo>
                    <a:pt x="38129" y="1145505"/>
                    <a:pt x="24930" y="1140038"/>
                    <a:pt x="15199" y="1130306"/>
                  </a:cubicBezTo>
                  <a:cubicBezTo>
                    <a:pt x="5467" y="1120575"/>
                    <a:pt x="0" y="1107376"/>
                    <a:pt x="0" y="1093613"/>
                  </a:cubicBezTo>
                  <a:lnTo>
                    <a:pt x="0" y="51892"/>
                  </a:lnTo>
                  <a:cubicBezTo>
                    <a:pt x="0" y="38129"/>
                    <a:pt x="5467" y="24930"/>
                    <a:pt x="15199" y="15199"/>
                  </a:cubicBezTo>
                  <a:cubicBezTo>
                    <a:pt x="24930" y="5467"/>
                    <a:pt x="38129" y="0"/>
                    <a:pt x="51892" y="0"/>
                  </a:cubicBezTo>
                  <a:close/>
                </a:path>
              </a:pathLst>
            </a:custGeom>
            <a:solidFill>
              <a:srgbClr val="000000">
                <a:alpha val="0"/>
              </a:srgbClr>
            </a:solidFill>
            <a:ln w="42862" cap="rnd">
              <a:solidFill>
                <a:srgbClr val="112082"/>
              </a:solidFill>
              <a:prstDash val="solid"/>
              <a:round/>
            </a:ln>
          </p:spPr>
        </p:sp>
        <p:sp>
          <p:nvSpPr>
            <p:cNvPr id="7" name="TextBox 7"/>
            <p:cNvSpPr txBox="1"/>
            <p:nvPr/>
          </p:nvSpPr>
          <p:spPr>
            <a:xfrm>
              <a:off x="0" y="-57150"/>
              <a:ext cx="2177467" cy="1202655"/>
            </a:xfrm>
            <a:prstGeom prst="rect">
              <a:avLst/>
            </a:prstGeom>
          </p:spPr>
          <p:txBody>
            <a:bodyPr lIns="45787" tIns="45787" rIns="45787" bIns="45787" rtlCol="0" anchor="ctr"/>
            <a:lstStyle/>
            <a:p>
              <a:pPr algn="ctr">
                <a:lnSpc>
                  <a:spcPts val="3574"/>
                </a:lnSpc>
              </a:pPr>
              <a:endParaRPr/>
            </a:p>
          </p:txBody>
        </p:sp>
      </p:grpSp>
      <p:pic>
        <p:nvPicPr>
          <p:cNvPr id="8" name="Picture 8"/>
          <p:cNvPicPr>
            <a:picLocks noChangeAspect="1"/>
          </p:cNvPicPr>
          <p:nvPr/>
        </p:nvPicPr>
        <p:blipFill>
          <a:blip r:embed="rId3"/>
          <a:stretch>
            <a:fillRect/>
          </a:stretch>
        </p:blipFill>
        <p:spPr>
          <a:xfrm>
            <a:off x="8373589" y="667585"/>
            <a:ext cx="9244928" cy="5368752"/>
          </a:xfrm>
          <a:prstGeom prst="rect">
            <a:avLst/>
          </a:prstGeom>
        </p:spPr>
      </p:pic>
      <p:graphicFrame>
        <p:nvGraphicFramePr>
          <p:cNvPr id="9" name="Table 9"/>
          <p:cNvGraphicFramePr>
            <a:graphicFrameLocks noGrp="1"/>
          </p:cNvGraphicFramePr>
          <p:nvPr/>
        </p:nvGraphicFramePr>
        <p:xfrm>
          <a:off x="1028700" y="1292992"/>
          <a:ext cx="7341185" cy="2311737"/>
        </p:xfrm>
        <a:graphic>
          <a:graphicData uri="http://schemas.openxmlformats.org/drawingml/2006/table">
            <a:tbl>
              <a:tblPr/>
              <a:tblGrid>
                <a:gridCol w="2998983">
                  <a:extLst>
                    <a:ext uri="{9D8B030D-6E8A-4147-A177-3AD203B41FA5}">
                      <a16:colId xmlns:a16="http://schemas.microsoft.com/office/drawing/2014/main" val="20000"/>
                    </a:ext>
                  </a:extLst>
                </a:gridCol>
                <a:gridCol w="1997859">
                  <a:extLst>
                    <a:ext uri="{9D8B030D-6E8A-4147-A177-3AD203B41FA5}">
                      <a16:colId xmlns:a16="http://schemas.microsoft.com/office/drawing/2014/main" val="20001"/>
                    </a:ext>
                  </a:extLst>
                </a:gridCol>
                <a:gridCol w="2344343">
                  <a:extLst>
                    <a:ext uri="{9D8B030D-6E8A-4147-A177-3AD203B41FA5}">
                      <a16:colId xmlns:a16="http://schemas.microsoft.com/office/drawing/2014/main" val="20002"/>
                    </a:ext>
                  </a:extLst>
                </a:gridCol>
              </a:tblGrid>
              <a:tr h="1021387">
                <a:tc>
                  <a:txBody>
                    <a:bodyPr/>
                    <a:lstStyle/>
                    <a:p>
                      <a:pPr algn="ctr">
                        <a:lnSpc>
                          <a:spcPts val="2729"/>
                        </a:lnSpc>
                        <a:defRPr/>
                      </a:pPr>
                      <a:r>
                        <a:rPr lang="en-US" sz="1949" b="1">
                          <a:solidFill>
                            <a:srgbClr val="FFFFFF">
                              <a:alpha val="94902"/>
                            </a:srgbClr>
                          </a:solidFill>
                          <a:latin typeface="Roboto Bold"/>
                          <a:ea typeface="Roboto Bold"/>
                          <a:cs typeface="Roboto Bold"/>
                          <a:sym typeface="Roboto Bold"/>
                        </a:rPr>
                        <a:t>Nội dung/</a:t>
                      </a:r>
                      <a:endParaRPr lang="en-US" sz="1100"/>
                    </a:p>
                    <a:p>
                      <a:pPr algn="ctr">
                        <a:lnSpc>
                          <a:spcPts val="2729"/>
                        </a:lnSpc>
                      </a:pPr>
                      <a:r>
                        <a:rPr lang="en-US" sz="1949" b="1">
                          <a:solidFill>
                            <a:srgbClr val="FFFFFF">
                              <a:alpha val="94902"/>
                            </a:srgbClr>
                          </a:solidFill>
                          <a:latin typeface="Roboto Bold"/>
                          <a:ea typeface="Roboto Bold"/>
                          <a:cs typeface="Roboto Bold"/>
                          <a:sym typeface="Roboto Bold"/>
                        </a:rPr>
                        <a:t>Giai đoạn</a:t>
                      </a:r>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112082">
                        <a:alpha val="94902"/>
                      </a:srgbClr>
                    </a:solidFill>
                  </a:tcPr>
                </a:tc>
                <a:tc>
                  <a:txBody>
                    <a:bodyPr/>
                    <a:lstStyle/>
                    <a:p>
                      <a:pPr algn="ctr">
                        <a:lnSpc>
                          <a:spcPts val="2729"/>
                        </a:lnSpc>
                        <a:defRPr/>
                      </a:pPr>
                      <a:r>
                        <a:rPr lang="en-US" sz="1949" b="1">
                          <a:solidFill>
                            <a:srgbClr val="FFFFFF">
                              <a:alpha val="94902"/>
                            </a:srgbClr>
                          </a:solidFill>
                          <a:latin typeface="Roboto Bold"/>
                          <a:ea typeface="Roboto Bold"/>
                          <a:cs typeface="Roboto Bold"/>
                          <a:sym typeface="Roboto Bold"/>
                        </a:rPr>
                        <a:t>2021 - 2025</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112082">
                        <a:alpha val="94902"/>
                      </a:srgbClr>
                    </a:solidFill>
                  </a:tcPr>
                </a:tc>
                <a:tc>
                  <a:txBody>
                    <a:bodyPr/>
                    <a:lstStyle/>
                    <a:p>
                      <a:pPr algn="ctr">
                        <a:lnSpc>
                          <a:spcPts val="2729"/>
                        </a:lnSpc>
                        <a:defRPr/>
                      </a:pPr>
                      <a:r>
                        <a:rPr lang="en-US" sz="1949" b="1">
                          <a:solidFill>
                            <a:srgbClr val="FFFFFF">
                              <a:alpha val="94902"/>
                            </a:srgbClr>
                          </a:solidFill>
                          <a:latin typeface="Roboto Bold"/>
                          <a:ea typeface="Roboto Bold"/>
                          <a:cs typeface="Roboto Bold"/>
                          <a:sym typeface="Roboto Bold"/>
                        </a:rPr>
                        <a:t>2025 - 2030</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112082">
                        <a:alpha val="94902"/>
                      </a:srgbClr>
                    </a:solidFill>
                  </a:tcPr>
                </a:tc>
                <a:extLst>
                  <a:ext uri="{0D108BD9-81ED-4DB2-BD59-A6C34878D82A}">
                    <a16:rowId xmlns:a16="http://schemas.microsoft.com/office/drawing/2014/main" val="10000"/>
                  </a:ext>
                </a:extLst>
              </a:tr>
              <a:tr h="646090">
                <a:tc>
                  <a:txBody>
                    <a:bodyPr/>
                    <a:lstStyle/>
                    <a:p>
                      <a:pPr algn="ctr">
                        <a:lnSpc>
                          <a:spcPts val="2729"/>
                        </a:lnSpc>
                        <a:defRPr/>
                      </a:pPr>
                      <a:r>
                        <a:rPr lang="en-US" sz="1949" b="1">
                          <a:solidFill>
                            <a:srgbClr val="131646">
                              <a:alpha val="94902"/>
                            </a:srgbClr>
                          </a:solidFill>
                          <a:latin typeface="Roboto Bold"/>
                          <a:ea typeface="Roboto Bold"/>
                          <a:cs typeface="Roboto Bold"/>
                          <a:sym typeface="Roboto Bold"/>
                        </a:rPr>
                        <a:t>Nhu cầu</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F4F4">
                        <a:alpha val="94902"/>
                      </a:srgbClr>
                    </a:solidFill>
                  </a:tcPr>
                </a:tc>
                <a:tc>
                  <a:txBody>
                    <a:bodyPr/>
                    <a:lstStyle/>
                    <a:p>
                      <a:pPr algn="ctr">
                        <a:lnSpc>
                          <a:spcPts val="2729"/>
                        </a:lnSpc>
                        <a:defRPr/>
                      </a:pPr>
                      <a:r>
                        <a:rPr lang="en-US" sz="1949">
                          <a:solidFill>
                            <a:srgbClr val="131646">
                              <a:alpha val="94902"/>
                            </a:srgbClr>
                          </a:solidFill>
                          <a:latin typeface="Roboto"/>
                          <a:ea typeface="Roboto"/>
                          <a:cs typeface="Roboto"/>
                          <a:sym typeface="Roboto"/>
                        </a:rPr>
                        <a:t>1.24 triệu căn</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F4F4">
                        <a:alpha val="94902"/>
                      </a:srgbClr>
                    </a:solidFill>
                  </a:tcPr>
                </a:tc>
                <a:tc>
                  <a:txBody>
                    <a:bodyPr/>
                    <a:lstStyle/>
                    <a:p>
                      <a:pPr algn="ctr">
                        <a:lnSpc>
                          <a:spcPts val="2729"/>
                        </a:lnSpc>
                        <a:defRPr/>
                      </a:pPr>
                      <a:r>
                        <a:rPr lang="en-US" sz="1949">
                          <a:solidFill>
                            <a:srgbClr val="131646">
                              <a:alpha val="94902"/>
                            </a:srgbClr>
                          </a:solidFill>
                          <a:latin typeface="Roboto"/>
                          <a:ea typeface="Roboto"/>
                          <a:cs typeface="Roboto"/>
                          <a:sym typeface="Roboto"/>
                        </a:rPr>
                        <a:t>1.16 triệu căn</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F4F4">
                        <a:alpha val="94902"/>
                      </a:srgbClr>
                    </a:solidFill>
                  </a:tcPr>
                </a:tc>
                <a:extLst>
                  <a:ext uri="{0D108BD9-81ED-4DB2-BD59-A6C34878D82A}">
                    <a16:rowId xmlns:a16="http://schemas.microsoft.com/office/drawing/2014/main" val="10001"/>
                  </a:ext>
                </a:extLst>
              </a:tr>
              <a:tr h="644260">
                <a:tc>
                  <a:txBody>
                    <a:bodyPr/>
                    <a:lstStyle/>
                    <a:p>
                      <a:pPr algn="ctr">
                        <a:lnSpc>
                          <a:spcPts val="2729"/>
                        </a:lnSpc>
                        <a:defRPr/>
                      </a:pPr>
                      <a:r>
                        <a:rPr lang="en-US" sz="1949" b="1">
                          <a:solidFill>
                            <a:srgbClr val="131646">
                              <a:alpha val="94902"/>
                            </a:srgbClr>
                          </a:solidFill>
                          <a:latin typeface="Roboto Bold"/>
                          <a:ea typeface="Roboto Bold"/>
                          <a:cs typeface="Roboto Bold"/>
                          <a:sym typeface="Roboto Bold"/>
                        </a:rPr>
                        <a:t>Kế hoạch</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F4F4">
                        <a:alpha val="94902"/>
                      </a:srgbClr>
                    </a:solidFill>
                  </a:tcPr>
                </a:tc>
                <a:tc>
                  <a:txBody>
                    <a:bodyPr/>
                    <a:lstStyle/>
                    <a:p>
                      <a:pPr algn="ctr">
                        <a:lnSpc>
                          <a:spcPts val="2729"/>
                        </a:lnSpc>
                        <a:defRPr/>
                      </a:pPr>
                      <a:r>
                        <a:rPr lang="en-US" sz="1949">
                          <a:solidFill>
                            <a:srgbClr val="131646">
                              <a:alpha val="94902"/>
                            </a:srgbClr>
                          </a:solidFill>
                          <a:latin typeface="Roboto"/>
                          <a:ea typeface="Roboto"/>
                          <a:cs typeface="Roboto"/>
                          <a:sym typeface="Roboto"/>
                        </a:rPr>
                        <a:t>428.000 căn</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F4F4">
                        <a:alpha val="94902"/>
                      </a:srgbClr>
                    </a:solidFill>
                  </a:tcPr>
                </a:tc>
                <a:tc>
                  <a:txBody>
                    <a:bodyPr/>
                    <a:lstStyle/>
                    <a:p>
                      <a:pPr algn="ctr">
                        <a:lnSpc>
                          <a:spcPts val="2729"/>
                        </a:lnSpc>
                        <a:defRPr/>
                      </a:pPr>
                      <a:r>
                        <a:rPr lang="en-US" sz="1949">
                          <a:solidFill>
                            <a:srgbClr val="131646">
                              <a:alpha val="94902"/>
                            </a:srgbClr>
                          </a:solidFill>
                          <a:latin typeface="Roboto"/>
                          <a:ea typeface="Roboto"/>
                          <a:cs typeface="Roboto"/>
                          <a:sym typeface="Roboto"/>
                        </a:rPr>
                        <a:t>634.200 căn</a:t>
                      </a:r>
                      <a:endParaRPr lang="en-US" sz="1100"/>
                    </a:p>
                  </a:txBody>
                  <a:tcPr marL="69937" marR="69937" marT="69937" marB="69937" anchor="ctr">
                    <a:lnL w="0" cap="flat" cmpd="sng" algn="ctr">
                      <a:solidFill>
                        <a:srgbClr val="FFD699"/>
                      </a:solidFill>
                      <a:prstDash val="solid"/>
                      <a:round/>
                      <a:headEnd type="none" w="med" len="med"/>
                      <a:tailEnd type="none" w="med" len="med"/>
                    </a:lnL>
                    <a:lnR w="0" cap="flat" cmpd="sng" algn="ctr">
                      <a:solidFill>
                        <a:srgbClr val="FFD699"/>
                      </a:solidFill>
                      <a:prstDash val="solid"/>
                      <a:round/>
                      <a:headEnd type="none" w="med" len="med"/>
                      <a:tailEnd type="none" w="med" len="med"/>
                    </a:lnR>
                    <a:lnT w="0" cap="flat" cmpd="sng" algn="ctr">
                      <a:solidFill>
                        <a:srgbClr val="FFD699"/>
                      </a:solidFill>
                      <a:prstDash val="solid"/>
                      <a:round/>
                      <a:headEnd type="none" w="med" len="med"/>
                      <a:tailEnd type="none" w="med" len="med"/>
                    </a:lnT>
                    <a:lnB w="0" cap="flat" cmpd="sng" algn="ctr">
                      <a:solidFill>
                        <a:srgbClr val="FFD699"/>
                      </a:solidFill>
                      <a:prstDash val="solid"/>
                      <a:round/>
                      <a:headEnd type="none" w="med" len="med"/>
                      <a:tailEnd type="none" w="med" len="med"/>
                    </a:lnB>
                    <a:solidFill>
                      <a:srgbClr val="F4F4F4">
                        <a:alpha val="94902"/>
                      </a:srgbClr>
                    </a:solidFill>
                  </a:tcPr>
                </a:tc>
                <a:extLst>
                  <a:ext uri="{0D108BD9-81ED-4DB2-BD59-A6C34878D82A}">
                    <a16:rowId xmlns:a16="http://schemas.microsoft.com/office/drawing/2014/main" val="10002"/>
                  </a:ext>
                </a:extLst>
              </a:tr>
            </a:tbl>
          </a:graphicData>
        </a:graphic>
      </p:graphicFrame>
      <p:sp>
        <p:nvSpPr>
          <p:cNvPr id="10" name="TextBox 10"/>
          <p:cNvSpPr txBox="1"/>
          <p:nvPr/>
        </p:nvSpPr>
        <p:spPr>
          <a:xfrm>
            <a:off x="9265981" y="5271720"/>
            <a:ext cx="3562355" cy="257293"/>
          </a:xfrm>
          <a:prstGeom prst="rect">
            <a:avLst/>
          </a:prstGeom>
        </p:spPr>
        <p:txBody>
          <a:bodyPr lIns="0" tIns="0" rIns="0" bIns="0" rtlCol="0" anchor="t">
            <a:spAutoFit/>
          </a:bodyPr>
          <a:lstStyle/>
          <a:p>
            <a:pPr algn="just">
              <a:lnSpc>
                <a:spcPts val="2094"/>
              </a:lnSpc>
              <a:spcBef>
                <a:spcPct val="0"/>
              </a:spcBef>
            </a:pPr>
            <a:r>
              <a:rPr lang="en-US" sz="1496">
                <a:solidFill>
                  <a:srgbClr val="000000"/>
                </a:solidFill>
                <a:latin typeface="Roboto"/>
                <a:ea typeface="Roboto"/>
                <a:cs typeface="Roboto"/>
                <a:sym typeface="Roboto"/>
              </a:rPr>
              <a:t>Nguồn: Bộ Xây dựng, VARS tổng hợp</a:t>
            </a:r>
          </a:p>
        </p:txBody>
      </p:sp>
      <p:grpSp>
        <p:nvGrpSpPr>
          <p:cNvPr id="11" name="Group 11"/>
          <p:cNvGrpSpPr/>
          <p:nvPr/>
        </p:nvGrpSpPr>
        <p:grpSpPr>
          <a:xfrm>
            <a:off x="2523255" y="3887393"/>
            <a:ext cx="3198391" cy="469325"/>
            <a:chOff x="0" y="0"/>
            <a:chExt cx="8371200" cy="1228373"/>
          </a:xfrm>
        </p:grpSpPr>
        <p:sp>
          <p:nvSpPr>
            <p:cNvPr id="12" name="Freeform 12"/>
            <p:cNvSpPr/>
            <p:nvPr/>
          </p:nvSpPr>
          <p:spPr>
            <a:xfrm>
              <a:off x="0" y="0"/>
              <a:ext cx="8371205" cy="1228360"/>
            </a:xfrm>
            <a:custGeom>
              <a:avLst/>
              <a:gdLst/>
              <a:ahLst/>
              <a:cxnLst/>
              <a:rect l="l" t="t" r="r" b="b"/>
              <a:pathLst>
                <a:path w="8371205" h="1228360">
                  <a:moveTo>
                    <a:pt x="0" y="1228360"/>
                  </a:moveTo>
                  <a:lnTo>
                    <a:pt x="374396" y="0"/>
                  </a:lnTo>
                  <a:lnTo>
                    <a:pt x="8371205" y="0"/>
                  </a:lnTo>
                  <a:lnTo>
                    <a:pt x="7996809" y="1228360"/>
                  </a:lnTo>
                  <a:close/>
                </a:path>
              </a:pathLst>
            </a:custGeom>
            <a:solidFill>
              <a:srgbClr val="E2E2E2"/>
            </a:solidFill>
          </p:spPr>
        </p:sp>
      </p:grpSp>
      <p:grpSp>
        <p:nvGrpSpPr>
          <p:cNvPr id="13" name="Group 13"/>
          <p:cNvGrpSpPr/>
          <p:nvPr/>
        </p:nvGrpSpPr>
        <p:grpSpPr>
          <a:xfrm>
            <a:off x="2523255" y="3887393"/>
            <a:ext cx="1936737" cy="469325"/>
            <a:chOff x="0" y="0"/>
            <a:chExt cx="5069052" cy="1228373"/>
          </a:xfrm>
        </p:grpSpPr>
        <p:sp>
          <p:nvSpPr>
            <p:cNvPr id="14" name="Freeform 14"/>
            <p:cNvSpPr/>
            <p:nvPr/>
          </p:nvSpPr>
          <p:spPr>
            <a:xfrm>
              <a:off x="0" y="0"/>
              <a:ext cx="5068996" cy="1228360"/>
            </a:xfrm>
            <a:custGeom>
              <a:avLst/>
              <a:gdLst/>
              <a:ahLst/>
              <a:cxnLst/>
              <a:rect l="l" t="t" r="r" b="b"/>
              <a:pathLst>
                <a:path w="5068996" h="1228360">
                  <a:moveTo>
                    <a:pt x="0" y="1228360"/>
                  </a:moveTo>
                  <a:lnTo>
                    <a:pt x="432979" y="0"/>
                  </a:lnTo>
                  <a:lnTo>
                    <a:pt x="5068996" y="0"/>
                  </a:lnTo>
                  <a:lnTo>
                    <a:pt x="4636017" y="1228360"/>
                  </a:lnTo>
                  <a:close/>
                </a:path>
              </a:pathLst>
            </a:custGeom>
            <a:solidFill>
              <a:srgbClr val="00167A"/>
            </a:solidFill>
          </p:spPr>
        </p:sp>
      </p:grpSp>
      <p:sp>
        <p:nvSpPr>
          <p:cNvPr id="15" name="TextBox 15"/>
          <p:cNvSpPr txBox="1"/>
          <p:nvPr/>
        </p:nvSpPr>
        <p:spPr>
          <a:xfrm>
            <a:off x="1129860" y="3933937"/>
            <a:ext cx="874260" cy="366713"/>
          </a:xfrm>
          <a:prstGeom prst="rect">
            <a:avLst/>
          </a:prstGeom>
        </p:spPr>
        <p:txBody>
          <a:bodyPr lIns="0" tIns="0" rIns="0" bIns="0" rtlCol="0" anchor="t">
            <a:spAutoFit/>
          </a:bodyPr>
          <a:lstStyle/>
          <a:p>
            <a:pPr algn="ctr">
              <a:lnSpc>
                <a:spcPts val="2884"/>
              </a:lnSpc>
            </a:pPr>
            <a:r>
              <a:rPr lang="en-US" sz="2404">
                <a:solidFill>
                  <a:srgbClr val="000000"/>
                </a:solidFill>
                <a:latin typeface="Roboto"/>
                <a:ea typeface="Roboto"/>
                <a:cs typeface="Roboto"/>
                <a:sym typeface="Roboto"/>
              </a:rPr>
              <a:t>62%</a:t>
            </a:r>
          </a:p>
        </p:txBody>
      </p:sp>
      <p:grpSp>
        <p:nvGrpSpPr>
          <p:cNvPr id="16" name="Group 16"/>
          <p:cNvGrpSpPr/>
          <p:nvPr/>
        </p:nvGrpSpPr>
        <p:grpSpPr>
          <a:xfrm>
            <a:off x="2379747" y="4572061"/>
            <a:ext cx="3198391" cy="469325"/>
            <a:chOff x="0" y="0"/>
            <a:chExt cx="8371200" cy="1228373"/>
          </a:xfrm>
        </p:grpSpPr>
        <p:sp>
          <p:nvSpPr>
            <p:cNvPr id="17" name="Freeform 17"/>
            <p:cNvSpPr/>
            <p:nvPr/>
          </p:nvSpPr>
          <p:spPr>
            <a:xfrm>
              <a:off x="0" y="0"/>
              <a:ext cx="8371205" cy="1228360"/>
            </a:xfrm>
            <a:custGeom>
              <a:avLst/>
              <a:gdLst/>
              <a:ahLst/>
              <a:cxnLst/>
              <a:rect l="l" t="t" r="r" b="b"/>
              <a:pathLst>
                <a:path w="8371205" h="1228360">
                  <a:moveTo>
                    <a:pt x="0" y="1228360"/>
                  </a:moveTo>
                  <a:lnTo>
                    <a:pt x="374396" y="0"/>
                  </a:lnTo>
                  <a:lnTo>
                    <a:pt x="8371205" y="0"/>
                  </a:lnTo>
                  <a:lnTo>
                    <a:pt x="7996809" y="1228360"/>
                  </a:lnTo>
                  <a:close/>
                </a:path>
              </a:pathLst>
            </a:custGeom>
            <a:solidFill>
              <a:srgbClr val="E2E2E2"/>
            </a:solidFill>
          </p:spPr>
        </p:sp>
      </p:grpSp>
      <p:grpSp>
        <p:nvGrpSpPr>
          <p:cNvPr id="18" name="Group 18"/>
          <p:cNvGrpSpPr/>
          <p:nvPr/>
        </p:nvGrpSpPr>
        <p:grpSpPr>
          <a:xfrm>
            <a:off x="2379747" y="4572072"/>
            <a:ext cx="1234649" cy="469325"/>
            <a:chOff x="0" y="0"/>
            <a:chExt cx="3231467" cy="1228373"/>
          </a:xfrm>
        </p:grpSpPr>
        <p:sp>
          <p:nvSpPr>
            <p:cNvPr id="19" name="Freeform 19"/>
            <p:cNvSpPr/>
            <p:nvPr/>
          </p:nvSpPr>
          <p:spPr>
            <a:xfrm>
              <a:off x="0" y="0"/>
              <a:ext cx="3231409" cy="1228360"/>
            </a:xfrm>
            <a:custGeom>
              <a:avLst/>
              <a:gdLst/>
              <a:ahLst/>
              <a:cxnLst/>
              <a:rect l="l" t="t" r="r" b="b"/>
              <a:pathLst>
                <a:path w="3231409" h="1228360">
                  <a:moveTo>
                    <a:pt x="0" y="1228360"/>
                  </a:moveTo>
                  <a:lnTo>
                    <a:pt x="504271" y="0"/>
                  </a:lnTo>
                  <a:lnTo>
                    <a:pt x="3231409" y="0"/>
                  </a:lnTo>
                  <a:lnTo>
                    <a:pt x="2727137" y="1228360"/>
                  </a:lnTo>
                  <a:close/>
                </a:path>
              </a:pathLst>
            </a:custGeom>
            <a:solidFill>
              <a:srgbClr val="00167A"/>
            </a:solidFill>
          </p:spPr>
        </p:sp>
      </p:grpSp>
      <p:sp>
        <p:nvSpPr>
          <p:cNvPr id="20" name="TextBox 20"/>
          <p:cNvSpPr txBox="1"/>
          <p:nvPr/>
        </p:nvSpPr>
        <p:spPr>
          <a:xfrm>
            <a:off x="1028700" y="4653647"/>
            <a:ext cx="975420" cy="366713"/>
          </a:xfrm>
          <a:prstGeom prst="rect">
            <a:avLst/>
          </a:prstGeom>
        </p:spPr>
        <p:txBody>
          <a:bodyPr lIns="0" tIns="0" rIns="0" bIns="0" rtlCol="0" anchor="t">
            <a:spAutoFit/>
          </a:bodyPr>
          <a:lstStyle/>
          <a:p>
            <a:pPr algn="ctr">
              <a:lnSpc>
                <a:spcPts val="2884"/>
              </a:lnSpc>
            </a:pPr>
            <a:r>
              <a:rPr lang="en-US" sz="2404">
                <a:solidFill>
                  <a:srgbClr val="000000"/>
                </a:solidFill>
                <a:latin typeface="Roboto"/>
                <a:ea typeface="Roboto"/>
                <a:cs typeface="Roboto"/>
                <a:sym typeface="Roboto"/>
              </a:rPr>
              <a:t>39,5%</a:t>
            </a:r>
          </a:p>
        </p:txBody>
      </p:sp>
      <p:grpSp>
        <p:nvGrpSpPr>
          <p:cNvPr id="21" name="Group 21"/>
          <p:cNvGrpSpPr/>
          <p:nvPr/>
        </p:nvGrpSpPr>
        <p:grpSpPr>
          <a:xfrm>
            <a:off x="2081503" y="5265927"/>
            <a:ext cx="3395474" cy="498245"/>
            <a:chOff x="0" y="0"/>
            <a:chExt cx="8371200" cy="1228373"/>
          </a:xfrm>
        </p:grpSpPr>
        <p:sp>
          <p:nvSpPr>
            <p:cNvPr id="22" name="Freeform 22"/>
            <p:cNvSpPr/>
            <p:nvPr/>
          </p:nvSpPr>
          <p:spPr>
            <a:xfrm>
              <a:off x="0" y="0"/>
              <a:ext cx="8371205" cy="1228360"/>
            </a:xfrm>
            <a:custGeom>
              <a:avLst/>
              <a:gdLst/>
              <a:ahLst/>
              <a:cxnLst/>
              <a:rect l="l" t="t" r="r" b="b"/>
              <a:pathLst>
                <a:path w="8371205" h="1228360">
                  <a:moveTo>
                    <a:pt x="0" y="1228360"/>
                  </a:moveTo>
                  <a:lnTo>
                    <a:pt x="374396" y="0"/>
                  </a:lnTo>
                  <a:lnTo>
                    <a:pt x="8371205" y="0"/>
                  </a:lnTo>
                  <a:lnTo>
                    <a:pt x="7996809" y="1228360"/>
                  </a:lnTo>
                  <a:close/>
                </a:path>
              </a:pathLst>
            </a:custGeom>
            <a:solidFill>
              <a:srgbClr val="E2E2E2"/>
            </a:solidFill>
          </p:spPr>
        </p:sp>
      </p:grpSp>
      <p:grpSp>
        <p:nvGrpSpPr>
          <p:cNvPr id="23" name="Group 23"/>
          <p:cNvGrpSpPr/>
          <p:nvPr/>
        </p:nvGrpSpPr>
        <p:grpSpPr>
          <a:xfrm>
            <a:off x="2080847" y="5294858"/>
            <a:ext cx="3396131" cy="481996"/>
            <a:chOff x="0" y="0"/>
            <a:chExt cx="8655084" cy="1228373"/>
          </a:xfrm>
        </p:grpSpPr>
        <p:sp>
          <p:nvSpPr>
            <p:cNvPr id="24" name="Freeform 24"/>
            <p:cNvSpPr/>
            <p:nvPr/>
          </p:nvSpPr>
          <p:spPr>
            <a:xfrm>
              <a:off x="0" y="0"/>
              <a:ext cx="8655017" cy="1228360"/>
            </a:xfrm>
            <a:custGeom>
              <a:avLst/>
              <a:gdLst/>
              <a:ahLst/>
              <a:cxnLst/>
              <a:rect l="l" t="t" r="r" b="b"/>
              <a:pathLst>
                <a:path w="8655017" h="1228360">
                  <a:moveTo>
                    <a:pt x="0" y="1228360"/>
                  </a:moveTo>
                  <a:lnTo>
                    <a:pt x="505748" y="0"/>
                  </a:lnTo>
                  <a:lnTo>
                    <a:pt x="8655017" y="0"/>
                  </a:lnTo>
                  <a:lnTo>
                    <a:pt x="8149268" y="1228360"/>
                  </a:lnTo>
                  <a:close/>
                </a:path>
              </a:pathLst>
            </a:custGeom>
            <a:solidFill>
              <a:srgbClr val="00167A"/>
            </a:solidFill>
          </p:spPr>
        </p:sp>
      </p:grpSp>
      <p:sp>
        <p:nvSpPr>
          <p:cNvPr id="25" name="TextBox 25"/>
          <p:cNvSpPr txBox="1"/>
          <p:nvPr/>
        </p:nvSpPr>
        <p:spPr>
          <a:xfrm>
            <a:off x="1028700" y="5358112"/>
            <a:ext cx="874260" cy="366713"/>
          </a:xfrm>
          <a:prstGeom prst="rect">
            <a:avLst/>
          </a:prstGeom>
        </p:spPr>
        <p:txBody>
          <a:bodyPr lIns="0" tIns="0" rIns="0" bIns="0" rtlCol="0" anchor="t">
            <a:spAutoFit/>
          </a:bodyPr>
          <a:lstStyle/>
          <a:p>
            <a:pPr algn="ctr">
              <a:lnSpc>
                <a:spcPts val="2884"/>
              </a:lnSpc>
            </a:pPr>
            <a:r>
              <a:rPr lang="en-US" sz="2404">
                <a:solidFill>
                  <a:srgbClr val="000000"/>
                </a:solidFill>
                <a:latin typeface="Roboto"/>
                <a:ea typeface="Roboto"/>
                <a:cs typeface="Roboto"/>
                <a:sym typeface="Roboto"/>
              </a:rPr>
              <a:t>102%</a:t>
            </a:r>
          </a:p>
        </p:txBody>
      </p:sp>
      <p:sp>
        <p:nvSpPr>
          <p:cNvPr id="26" name="TextBox 26"/>
          <p:cNvSpPr txBox="1"/>
          <p:nvPr/>
        </p:nvSpPr>
        <p:spPr>
          <a:xfrm>
            <a:off x="6309364" y="4131949"/>
            <a:ext cx="2060275" cy="195455"/>
          </a:xfrm>
          <a:prstGeom prst="rect">
            <a:avLst/>
          </a:prstGeom>
        </p:spPr>
        <p:txBody>
          <a:bodyPr lIns="0" tIns="0" rIns="0" bIns="0" rtlCol="0" anchor="t">
            <a:spAutoFit/>
          </a:bodyPr>
          <a:lstStyle/>
          <a:p>
            <a:pPr algn="l">
              <a:lnSpc>
                <a:spcPts val="1557"/>
              </a:lnSpc>
            </a:pPr>
            <a:r>
              <a:rPr lang="en-US" sz="1297">
                <a:solidFill>
                  <a:srgbClr val="000000"/>
                </a:solidFill>
                <a:latin typeface="Roboto"/>
                <a:ea typeface="Roboto"/>
                <a:cs typeface="Roboto"/>
                <a:sym typeface="Roboto"/>
              </a:rPr>
              <a:t>triển khai 657.441 căn</a:t>
            </a:r>
          </a:p>
        </p:txBody>
      </p:sp>
      <p:sp>
        <p:nvSpPr>
          <p:cNvPr id="27" name="TextBox 27"/>
          <p:cNvSpPr txBox="1"/>
          <p:nvPr/>
        </p:nvSpPr>
        <p:spPr>
          <a:xfrm>
            <a:off x="6309231" y="3834367"/>
            <a:ext cx="2060275" cy="263086"/>
          </a:xfrm>
          <a:prstGeom prst="rect">
            <a:avLst/>
          </a:prstGeom>
        </p:spPr>
        <p:txBody>
          <a:bodyPr lIns="0" tIns="0" rIns="0" bIns="0" rtlCol="0" anchor="t">
            <a:spAutoFit/>
          </a:bodyPr>
          <a:lstStyle/>
          <a:p>
            <a:pPr algn="l">
              <a:lnSpc>
                <a:spcPts val="2076"/>
              </a:lnSpc>
            </a:pPr>
            <a:r>
              <a:rPr lang="en-US" sz="1730">
                <a:solidFill>
                  <a:srgbClr val="000000"/>
                </a:solidFill>
                <a:latin typeface="Roboto"/>
                <a:ea typeface="Roboto"/>
                <a:cs typeface="Roboto"/>
                <a:sym typeface="Roboto"/>
              </a:rPr>
              <a:t>2021 - 2030</a:t>
            </a:r>
          </a:p>
        </p:txBody>
      </p:sp>
      <p:sp>
        <p:nvSpPr>
          <p:cNvPr id="28" name="TextBox 28"/>
          <p:cNvSpPr txBox="1"/>
          <p:nvPr/>
        </p:nvSpPr>
        <p:spPr>
          <a:xfrm>
            <a:off x="6309447" y="4823392"/>
            <a:ext cx="2060275" cy="195455"/>
          </a:xfrm>
          <a:prstGeom prst="rect">
            <a:avLst/>
          </a:prstGeom>
        </p:spPr>
        <p:txBody>
          <a:bodyPr lIns="0" tIns="0" rIns="0" bIns="0" rtlCol="0" anchor="t">
            <a:spAutoFit/>
          </a:bodyPr>
          <a:lstStyle/>
          <a:p>
            <a:pPr algn="l">
              <a:lnSpc>
                <a:spcPts val="1557"/>
              </a:lnSpc>
            </a:pPr>
            <a:r>
              <a:rPr lang="en-US" sz="1297">
                <a:solidFill>
                  <a:srgbClr val="000000"/>
                </a:solidFill>
                <a:latin typeface="Roboto"/>
                <a:ea typeface="Roboto"/>
                <a:cs typeface="Roboto"/>
                <a:sym typeface="Roboto"/>
              </a:rPr>
              <a:t>hoàn thành 169.143 căn, </a:t>
            </a:r>
          </a:p>
        </p:txBody>
      </p:sp>
      <p:sp>
        <p:nvSpPr>
          <p:cNvPr id="29" name="TextBox 29"/>
          <p:cNvSpPr txBox="1"/>
          <p:nvPr/>
        </p:nvSpPr>
        <p:spPr>
          <a:xfrm>
            <a:off x="6309610" y="4526438"/>
            <a:ext cx="2060275" cy="263086"/>
          </a:xfrm>
          <a:prstGeom prst="rect">
            <a:avLst/>
          </a:prstGeom>
        </p:spPr>
        <p:txBody>
          <a:bodyPr lIns="0" tIns="0" rIns="0" bIns="0" rtlCol="0" anchor="t">
            <a:spAutoFit/>
          </a:bodyPr>
          <a:lstStyle/>
          <a:p>
            <a:pPr algn="l">
              <a:lnSpc>
                <a:spcPts val="2076"/>
              </a:lnSpc>
            </a:pPr>
            <a:r>
              <a:rPr lang="en-US" sz="1730">
                <a:solidFill>
                  <a:srgbClr val="000000"/>
                </a:solidFill>
                <a:latin typeface="Roboto"/>
                <a:ea typeface="Roboto"/>
                <a:cs typeface="Roboto"/>
                <a:sym typeface="Roboto"/>
              </a:rPr>
              <a:t>2021 - 2025</a:t>
            </a:r>
          </a:p>
        </p:txBody>
      </p:sp>
      <p:sp>
        <p:nvSpPr>
          <p:cNvPr id="30" name="TextBox 30"/>
          <p:cNvSpPr txBox="1"/>
          <p:nvPr/>
        </p:nvSpPr>
        <p:spPr>
          <a:xfrm>
            <a:off x="6208368" y="5563507"/>
            <a:ext cx="2060275" cy="195455"/>
          </a:xfrm>
          <a:prstGeom prst="rect">
            <a:avLst/>
          </a:prstGeom>
        </p:spPr>
        <p:txBody>
          <a:bodyPr lIns="0" tIns="0" rIns="0" bIns="0" rtlCol="0" anchor="t">
            <a:spAutoFit/>
          </a:bodyPr>
          <a:lstStyle/>
          <a:p>
            <a:pPr algn="l">
              <a:lnSpc>
                <a:spcPts val="1557"/>
              </a:lnSpc>
            </a:pPr>
            <a:r>
              <a:rPr lang="en-US" sz="1297">
                <a:solidFill>
                  <a:srgbClr val="000000"/>
                </a:solidFill>
                <a:latin typeface="Roboto"/>
                <a:ea typeface="Roboto"/>
                <a:cs typeface="Roboto"/>
                <a:sym typeface="Roboto"/>
              </a:rPr>
              <a:t>hoàn thành 102.633 căn</a:t>
            </a:r>
          </a:p>
        </p:txBody>
      </p:sp>
      <p:sp>
        <p:nvSpPr>
          <p:cNvPr id="31" name="TextBox 31"/>
          <p:cNvSpPr txBox="1"/>
          <p:nvPr/>
        </p:nvSpPr>
        <p:spPr>
          <a:xfrm>
            <a:off x="6208368" y="5265927"/>
            <a:ext cx="2060275" cy="263086"/>
          </a:xfrm>
          <a:prstGeom prst="rect">
            <a:avLst/>
          </a:prstGeom>
        </p:spPr>
        <p:txBody>
          <a:bodyPr lIns="0" tIns="0" rIns="0" bIns="0" rtlCol="0" anchor="t">
            <a:spAutoFit/>
          </a:bodyPr>
          <a:lstStyle/>
          <a:p>
            <a:pPr algn="l">
              <a:lnSpc>
                <a:spcPts val="2076"/>
              </a:lnSpc>
            </a:pPr>
            <a:r>
              <a:rPr lang="en-US" sz="1730">
                <a:solidFill>
                  <a:srgbClr val="000000"/>
                </a:solidFill>
                <a:latin typeface="Roboto"/>
                <a:ea typeface="Roboto"/>
                <a:cs typeface="Roboto"/>
                <a:sym typeface="Roboto"/>
              </a:rPr>
              <a:t>2025</a:t>
            </a:r>
          </a:p>
        </p:txBody>
      </p:sp>
      <p:sp>
        <p:nvSpPr>
          <p:cNvPr id="32" name="TextBox 32"/>
          <p:cNvSpPr txBox="1"/>
          <p:nvPr/>
        </p:nvSpPr>
        <p:spPr>
          <a:xfrm>
            <a:off x="1028700" y="5710179"/>
            <a:ext cx="16230600" cy="3330702"/>
          </a:xfrm>
          <a:prstGeom prst="rect">
            <a:avLst/>
          </a:prstGeom>
        </p:spPr>
        <p:txBody>
          <a:bodyPr lIns="0" tIns="0" rIns="0" bIns="0" rtlCol="0" anchor="t">
            <a:spAutoFit/>
          </a:bodyPr>
          <a:lstStyle/>
          <a:p>
            <a:pPr algn="just">
              <a:lnSpc>
                <a:spcPts val="2963"/>
              </a:lnSpc>
            </a:pPr>
            <a:endParaRPr/>
          </a:p>
          <a:p>
            <a:pPr marL="421004" lvl="1" indent="-210502" algn="just">
              <a:lnSpc>
                <a:spcPts val="2963"/>
              </a:lnSpc>
              <a:buFont typeface="Arial"/>
              <a:buChar char="•"/>
            </a:pPr>
            <a:r>
              <a:rPr lang="en-US" sz="1949">
                <a:solidFill>
                  <a:srgbClr val="000000"/>
                </a:solidFill>
                <a:latin typeface="Roboto"/>
                <a:ea typeface="Roboto"/>
                <a:cs typeface="Roboto"/>
                <a:sym typeface="Roboto"/>
              </a:rPr>
              <a:t>Năm 2025, có 19 địa phương vượt chỉ tiêu được giao, trong đó có các đô thị lớn, nơi có nhu cầu cao về nhà ở xã hội như như TP. Hà Nội, TP. Hồ Chí Minh, TP. Hải Phòng, TP. Đà Nẵng. Tuy nhiên, thực tế, số lượng còn rất hạn chế so với nhu cầu nhà ở hiện hữu.</a:t>
            </a:r>
          </a:p>
          <a:p>
            <a:pPr algn="just">
              <a:lnSpc>
                <a:spcPts val="2963"/>
              </a:lnSpc>
            </a:pPr>
            <a:endParaRPr lang="en-US" sz="1949">
              <a:solidFill>
                <a:srgbClr val="000000"/>
              </a:solidFill>
              <a:latin typeface="Roboto"/>
              <a:ea typeface="Roboto"/>
              <a:cs typeface="Roboto"/>
              <a:sym typeface="Roboto"/>
            </a:endParaRPr>
          </a:p>
          <a:p>
            <a:pPr marL="421004" lvl="1" indent="-210502" algn="just">
              <a:lnSpc>
                <a:spcPts val="2963"/>
              </a:lnSpc>
              <a:buFont typeface="Arial"/>
              <a:buChar char="•"/>
            </a:pPr>
            <a:r>
              <a:rPr lang="en-US" sz="1949">
                <a:solidFill>
                  <a:srgbClr val="000000"/>
                </a:solidFill>
                <a:latin typeface="Roboto"/>
                <a:ea typeface="Roboto"/>
                <a:cs typeface="Roboto"/>
                <a:sym typeface="Roboto"/>
              </a:rPr>
              <a:t>Một số địa phương chưa hoàn thành chỉ tiêu do: chưa bố trí được quỹ đất phù hợp, chất lượng quỹ đất chưa đáp ứng yêu cầu phát triển dự án</a:t>
            </a:r>
          </a:p>
          <a:p>
            <a:pPr algn="just">
              <a:lnSpc>
                <a:spcPts val="2963"/>
              </a:lnSpc>
            </a:pPr>
            <a:endParaRPr lang="en-US" sz="1949">
              <a:solidFill>
                <a:srgbClr val="000000"/>
              </a:solidFill>
              <a:latin typeface="Roboto"/>
              <a:ea typeface="Roboto"/>
              <a:cs typeface="Roboto"/>
              <a:sym typeface="Roboto"/>
            </a:endParaRPr>
          </a:p>
          <a:p>
            <a:pPr algn="just">
              <a:lnSpc>
                <a:spcPts val="2963"/>
              </a:lnSpc>
            </a:pPr>
            <a:r>
              <a:rPr lang="en-US" sz="1949">
                <a:solidFill>
                  <a:srgbClr val="000000"/>
                </a:solidFill>
                <a:latin typeface="Roboto"/>
                <a:ea typeface="Roboto"/>
                <a:cs typeface="Roboto"/>
                <a:sym typeface="Roboto"/>
              </a:rPr>
              <a:t>→</a:t>
            </a:r>
            <a:r>
              <a:rPr lang="en-US" sz="1949" i="1">
                <a:solidFill>
                  <a:srgbClr val="000000"/>
                </a:solidFill>
                <a:latin typeface="Roboto Italics"/>
                <a:ea typeface="Roboto Italics"/>
                <a:cs typeface="Roboto Italics"/>
                <a:sym typeface="Roboto Italics"/>
              </a:rPr>
              <a:t> Mặc dù áp lực đối với giai đoạn 2025-2030 của Đề án là rất lớn, song với tiến độ triển khai hiện nay, cùng sự chỉ đạo quyết liệt của Chính phủ, Thủ tướng Chính phủ, sự tham gia đồng bộ của hệ thống chính trị và sự phối hợp ngày càng chủ động từ phía doanh nghiệp, Đề án phát triển nhà ở xã hội có cơ sở để kỳ vọng đạt được các mục tiêu đề 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13</a:t>
            </a:r>
          </a:p>
        </p:txBody>
      </p:sp>
      <p:sp>
        <p:nvSpPr>
          <p:cNvPr id="4" name="TextBox 4"/>
          <p:cNvSpPr txBox="1"/>
          <p:nvPr/>
        </p:nvSpPr>
        <p:spPr>
          <a:xfrm>
            <a:off x="7592344" y="203701"/>
            <a:ext cx="10401152"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DU LỊCH, NGHỈ DƯỠNG - NGUỒN CUNG</a:t>
            </a:r>
          </a:p>
        </p:txBody>
      </p:sp>
      <p:sp>
        <p:nvSpPr>
          <p:cNvPr id="5" name="TextBox 5"/>
          <p:cNvSpPr txBox="1"/>
          <p:nvPr/>
        </p:nvSpPr>
        <p:spPr>
          <a:xfrm>
            <a:off x="1058011" y="5145781"/>
            <a:ext cx="8828961" cy="4112519"/>
          </a:xfrm>
          <a:prstGeom prst="rect">
            <a:avLst/>
          </a:prstGeom>
        </p:spPr>
        <p:txBody>
          <a:bodyPr lIns="0" tIns="0" rIns="0" bIns="0" rtlCol="0" anchor="t">
            <a:spAutoFit/>
          </a:bodyPr>
          <a:lstStyle/>
          <a:p>
            <a:pPr marL="420407" lvl="1" indent="-210203" algn="just">
              <a:lnSpc>
                <a:spcPts val="2726"/>
              </a:lnSpc>
              <a:buFont typeface="Arial"/>
              <a:buChar char="•"/>
            </a:pPr>
            <a:r>
              <a:rPr lang="en-US" sz="1947">
                <a:solidFill>
                  <a:srgbClr val="000000"/>
                </a:solidFill>
                <a:latin typeface="Roboto"/>
                <a:ea typeface="Roboto"/>
                <a:cs typeface="Roboto"/>
                <a:sym typeface="Roboto"/>
              </a:rPr>
              <a:t>Nguồn cung tăng mạnh nhưng vẫn mang tính cục bộ. Chủ yếu từ các dự án đô thị biển, đại đô thị nghỉ dưỡng quy mô của các chủ đầu tư lớn tại khu vực trọng điểm về du lịch</a:t>
            </a:r>
          </a:p>
          <a:p>
            <a:pPr marL="420407" lvl="1" indent="-210203" algn="just">
              <a:lnSpc>
                <a:spcPts val="2726"/>
              </a:lnSpc>
              <a:buFont typeface="Arial"/>
              <a:buChar char="•"/>
            </a:pPr>
            <a:r>
              <a:rPr lang="en-US" sz="1947" b="1">
                <a:solidFill>
                  <a:srgbClr val="000000"/>
                </a:solidFill>
                <a:latin typeface="Roboto Bold"/>
                <a:ea typeface="Roboto Bold"/>
                <a:cs typeface="Roboto Bold"/>
                <a:sym typeface="Roboto Bold"/>
              </a:rPr>
              <a:t>Năm 2025</a:t>
            </a:r>
            <a:r>
              <a:rPr lang="en-US" sz="1947">
                <a:solidFill>
                  <a:srgbClr val="000000"/>
                </a:solidFill>
                <a:latin typeface="Roboto"/>
                <a:ea typeface="Roboto"/>
                <a:cs typeface="Roboto"/>
                <a:sym typeface="Roboto"/>
              </a:rPr>
              <a:t>: 16 nghìn sản phẩm mới, gấp hơn 3,6 lần 2024 và bằng 86% năm 2022. Với hơn 75% nguồn cung là sản phẩm cao tầng</a:t>
            </a:r>
          </a:p>
          <a:p>
            <a:pPr marL="420407" lvl="1" indent="-210203" algn="just">
              <a:lnSpc>
                <a:spcPts val="2726"/>
              </a:lnSpc>
              <a:buFont typeface="Arial"/>
              <a:buChar char="•"/>
            </a:pPr>
            <a:r>
              <a:rPr lang="en-US" sz="1947" b="1">
                <a:solidFill>
                  <a:srgbClr val="000000"/>
                </a:solidFill>
                <a:latin typeface="Roboto Bold"/>
                <a:ea typeface="Roboto Bold"/>
                <a:cs typeface="Roboto Bold"/>
                <a:sym typeface="Roboto Bold"/>
              </a:rPr>
              <a:t>Quý 4/2025</a:t>
            </a:r>
            <a:r>
              <a:rPr lang="en-US" sz="1947">
                <a:solidFill>
                  <a:srgbClr val="000000"/>
                </a:solidFill>
                <a:latin typeface="Roboto"/>
                <a:ea typeface="Roboto"/>
                <a:cs typeface="Roboto"/>
                <a:sym typeface="Roboto"/>
              </a:rPr>
              <a:t>: 8 nghìn sản phẩm mới, tăng 60% so với quý trước và 80% so với cả năm 2025</a:t>
            </a:r>
          </a:p>
          <a:p>
            <a:pPr marL="420407" lvl="1" indent="-210203" algn="just">
              <a:lnSpc>
                <a:spcPts val="2726"/>
              </a:lnSpc>
              <a:buFont typeface="Arial"/>
              <a:buChar char="•"/>
            </a:pPr>
            <a:r>
              <a:rPr lang="en-US" sz="1947">
                <a:solidFill>
                  <a:srgbClr val="000000"/>
                </a:solidFill>
                <a:latin typeface="Roboto"/>
                <a:ea typeface="Roboto"/>
                <a:cs typeface="Roboto"/>
                <a:sym typeface="Roboto"/>
              </a:rPr>
              <a:t>Xuất hiện các đại dự án đô thị biển: Khác với BĐS du lịch, nghỉ dưỡng truyền thống, các sản phẩm trong đô thị biển được phát triển theo mô hình đô thị đa chức năng, không chỉ phục vụ nhu cầu lưu trú - nghỉ dưỡng mà còn đáp ứng nhu cầu an cư, sở hữu lâu dài như các đô thị thông thường, với hệ sinh thái tiện ích đồng bộ, hiện đại và vận hành bền vững.</a:t>
            </a:r>
          </a:p>
        </p:txBody>
      </p:sp>
      <p:sp>
        <p:nvSpPr>
          <p:cNvPr id="6" name="AutoShape 6"/>
          <p:cNvSpPr/>
          <p:nvPr/>
        </p:nvSpPr>
        <p:spPr>
          <a:xfrm>
            <a:off x="10248504" y="1028615"/>
            <a:ext cx="0" cy="8229685"/>
          </a:xfrm>
          <a:prstGeom prst="line">
            <a:avLst/>
          </a:prstGeom>
          <a:ln w="19050" cap="flat">
            <a:solidFill>
              <a:srgbClr val="052640">
                <a:alpha val="49804"/>
              </a:srgbClr>
            </a:solidFill>
            <a:prstDash val="solid"/>
            <a:headEnd type="none" w="sm" len="sm"/>
            <a:tailEnd type="none" w="sm" len="sm"/>
          </a:ln>
        </p:spPr>
      </p:sp>
      <p:sp>
        <p:nvSpPr>
          <p:cNvPr id="7" name="TextBox 7"/>
          <p:cNvSpPr txBox="1"/>
          <p:nvPr/>
        </p:nvSpPr>
        <p:spPr>
          <a:xfrm>
            <a:off x="10615100" y="5261022"/>
            <a:ext cx="6653859" cy="683821"/>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15: Nguồn cung BĐS du lịch, nghỉ dưỡng mới theo phân khúc</a:t>
            </a:r>
          </a:p>
        </p:txBody>
      </p:sp>
      <p:pic>
        <p:nvPicPr>
          <p:cNvPr id="8" name="Picture 8"/>
          <p:cNvPicPr>
            <a:picLocks noChangeAspect="1"/>
          </p:cNvPicPr>
          <p:nvPr/>
        </p:nvPicPr>
        <p:blipFill>
          <a:blip r:embed="rId3"/>
          <a:stretch>
            <a:fillRect/>
          </a:stretch>
        </p:blipFill>
        <p:spPr>
          <a:xfrm>
            <a:off x="9927698" y="5442603"/>
            <a:ext cx="8008649" cy="4483085"/>
          </a:xfrm>
          <a:prstGeom prst="rect">
            <a:avLst/>
          </a:prstGeom>
        </p:spPr>
      </p:pic>
      <p:sp>
        <p:nvSpPr>
          <p:cNvPr id="9" name="TextBox 9"/>
          <p:cNvSpPr txBox="1"/>
          <p:nvPr/>
        </p:nvSpPr>
        <p:spPr>
          <a:xfrm>
            <a:off x="1058011" y="980990"/>
            <a:ext cx="8614573"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13: Nguồn cung, giao dịch BĐS du lịch nghỉ dưỡng qua các quý</a:t>
            </a:r>
          </a:p>
        </p:txBody>
      </p:sp>
      <p:pic>
        <p:nvPicPr>
          <p:cNvPr id="10" name="Picture 10"/>
          <p:cNvPicPr>
            <a:picLocks noChangeAspect="1"/>
          </p:cNvPicPr>
          <p:nvPr/>
        </p:nvPicPr>
        <p:blipFill>
          <a:blip r:embed="rId4"/>
          <a:stretch>
            <a:fillRect/>
          </a:stretch>
        </p:blipFill>
        <p:spPr>
          <a:xfrm>
            <a:off x="9929699" y="760863"/>
            <a:ext cx="7984631" cy="5048023"/>
          </a:xfrm>
          <a:prstGeom prst="rect">
            <a:avLst/>
          </a:prstGeom>
        </p:spPr>
      </p:pic>
      <p:sp>
        <p:nvSpPr>
          <p:cNvPr id="11" name="TextBox 11"/>
          <p:cNvSpPr txBox="1"/>
          <p:nvPr/>
        </p:nvSpPr>
        <p:spPr>
          <a:xfrm>
            <a:off x="10595085" y="809559"/>
            <a:ext cx="6673874" cy="683821"/>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14: Nguồn cung, lượng giao dịch BĐS du lịch, nghỉ dưỡng mới qua các năm</a:t>
            </a:r>
          </a:p>
        </p:txBody>
      </p:sp>
      <p:pic>
        <p:nvPicPr>
          <p:cNvPr id="12" name="Picture 12"/>
          <p:cNvPicPr>
            <a:picLocks noChangeAspect="1"/>
          </p:cNvPicPr>
          <p:nvPr/>
        </p:nvPicPr>
        <p:blipFill>
          <a:blip r:embed="rId5"/>
          <a:stretch>
            <a:fillRect/>
          </a:stretch>
        </p:blipFill>
        <p:spPr>
          <a:xfrm>
            <a:off x="209191" y="565941"/>
            <a:ext cx="10323702" cy="523456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 y="0"/>
            <a:ext cx="18286171" cy="10287000"/>
          </a:xfrm>
          <a:custGeom>
            <a:avLst/>
            <a:gdLst/>
            <a:ahLst/>
            <a:cxnLst/>
            <a:rect l="l" t="t" r="r" b="b"/>
            <a:pathLst>
              <a:path w="18286171" h="10287000">
                <a:moveTo>
                  <a:pt x="0" y="0"/>
                </a:moveTo>
                <a:lnTo>
                  <a:pt x="18286172" y="0"/>
                </a:lnTo>
                <a:lnTo>
                  <a:pt x="18286172" y="10287000"/>
                </a:lnTo>
                <a:lnTo>
                  <a:pt x="0" y="10287000"/>
                </a:lnTo>
                <a:lnTo>
                  <a:pt x="0" y="0"/>
                </a:lnTo>
                <a:close/>
              </a:path>
            </a:pathLst>
          </a:custGeom>
          <a:blipFill>
            <a:blip r:embed="rId2"/>
            <a:stretch>
              <a:fillRect l="-942" t="-1666" r="-942" b="-1666"/>
            </a:stretch>
          </a:blipFill>
        </p:spPr>
      </p:sp>
      <p:sp>
        <p:nvSpPr>
          <p:cNvPr id="3" name="Freeform 3"/>
          <p:cNvSpPr/>
          <p:nvPr/>
        </p:nvSpPr>
        <p:spPr>
          <a:xfrm>
            <a:off x="12425211" y="6606192"/>
            <a:ext cx="4833175" cy="2718661"/>
          </a:xfrm>
          <a:custGeom>
            <a:avLst/>
            <a:gdLst/>
            <a:ahLst/>
            <a:cxnLst/>
            <a:rect l="l" t="t" r="r" b="b"/>
            <a:pathLst>
              <a:path w="4833175" h="2718661">
                <a:moveTo>
                  <a:pt x="0" y="0"/>
                </a:moveTo>
                <a:lnTo>
                  <a:pt x="4833175" y="0"/>
                </a:lnTo>
                <a:lnTo>
                  <a:pt x="4833175" y="2718660"/>
                </a:lnTo>
                <a:lnTo>
                  <a:pt x="0" y="2718660"/>
                </a:lnTo>
                <a:lnTo>
                  <a:pt x="0" y="0"/>
                </a:lnTo>
                <a:close/>
              </a:path>
            </a:pathLst>
          </a:custGeom>
          <a:blipFill>
            <a:blip r:embed="rId3"/>
            <a:stretch>
              <a:fillRect/>
            </a:stretch>
          </a:blipFill>
        </p:spPr>
      </p:sp>
      <p:sp>
        <p:nvSpPr>
          <p:cNvPr id="4" name="Freeform 4"/>
          <p:cNvSpPr/>
          <p:nvPr/>
        </p:nvSpPr>
        <p:spPr>
          <a:xfrm>
            <a:off x="12425211" y="1053217"/>
            <a:ext cx="4833175" cy="2519292"/>
          </a:xfrm>
          <a:custGeom>
            <a:avLst/>
            <a:gdLst/>
            <a:ahLst/>
            <a:cxnLst/>
            <a:rect l="l" t="t" r="r" b="b"/>
            <a:pathLst>
              <a:path w="4833175" h="2519292">
                <a:moveTo>
                  <a:pt x="0" y="0"/>
                </a:moveTo>
                <a:lnTo>
                  <a:pt x="4833175" y="0"/>
                </a:lnTo>
                <a:lnTo>
                  <a:pt x="4833175" y="2519292"/>
                </a:lnTo>
                <a:lnTo>
                  <a:pt x="0" y="2519292"/>
                </a:lnTo>
                <a:lnTo>
                  <a:pt x="0" y="0"/>
                </a:lnTo>
                <a:close/>
              </a:path>
            </a:pathLst>
          </a:custGeom>
          <a:blipFill>
            <a:blip r:embed="rId4"/>
            <a:stretch>
              <a:fillRect/>
            </a:stretch>
          </a:blipFill>
        </p:spPr>
      </p:sp>
      <p:sp>
        <p:nvSpPr>
          <p:cNvPr id="5" name="Freeform 5"/>
          <p:cNvSpPr/>
          <p:nvPr/>
        </p:nvSpPr>
        <p:spPr>
          <a:xfrm>
            <a:off x="12425211" y="3593370"/>
            <a:ext cx="4833175" cy="2991961"/>
          </a:xfrm>
          <a:custGeom>
            <a:avLst/>
            <a:gdLst/>
            <a:ahLst/>
            <a:cxnLst/>
            <a:rect l="l" t="t" r="r" b="b"/>
            <a:pathLst>
              <a:path w="4833175" h="2991961">
                <a:moveTo>
                  <a:pt x="0" y="0"/>
                </a:moveTo>
                <a:lnTo>
                  <a:pt x="4833175" y="0"/>
                </a:lnTo>
                <a:lnTo>
                  <a:pt x="4833175" y="2991961"/>
                </a:lnTo>
                <a:lnTo>
                  <a:pt x="0" y="2991961"/>
                </a:lnTo>
                <a:lnTo>
                  <a:pt x="0" y="0"/>
                </a:lnTo>
                <a:close/>
              </a:path>
            </a:pathLst>
          </a:custGeom>
          <a:blipFill>
            <a:blip r:embed="rId5"/>
            <a:stretch>
              <a:fillRect r="-1059" b="-5704"/>
            </a:stretch>
          </a:blipFill>
        </p:spPr>
      </p:sp>
      <p:sp>
        <p:nvSpPr>
          <p:cNvPr id="6" name="TextBox 6"/>
          <p:cNvSpPr txBox="1"/>
          <p:nvPr/>
        </p:nvSpPr>
        <p:spPr>
          <a:xfrm>
            <a:off x="1029614" y="1305344"/>
            <a:ext cx="10524267" cy="7884795"/>
          </a:xfrm>
          <a:prstGeom prst="rect">
            <a:avLst/>
          </a:prstGeom>
        </p:spPr>
        <p:txBody>
          <a:bodyPr lIns="0" tIns="0" rIns="0" bIns="0" rtlCol="0" anchor="t">
            <a:spAutoFit/>
          </a:bodyPr>
          <a:lstStyle/>
          <a:p>
            <a:pPr algn="just">
              <a:lnSpc>
                <a:spcPts val="2729"/>
              </a:lnSpc>
            </a:pPr>
            <a:r>
              <a:rPr lang="en-US" sz="1949" b="1">
                <a:solidFill>
                  <a:srgbClr val="000000"/>
                </a:solidFill>
                <a:latin typeface="Roboto Bold"/>
                <a:ea typeface="Roboto Bold"/>
                <a:cs typeface="Roboto Bold"/>
                <a:sym typeface="Roboto Bold"/>
              </a:rPr>
              <a:t>NHU CẦU ĐẦU TƯ ĐÃ QUAY TRỞ LẠI</a:t>
            </a:r>
          </a:p>
          <a:p>
            <a:pPr marL="421004" lvl="1" indent="-210502" algn="just">
              <a:lnSpc>
                <a:spcPts val="2729"/>
              </a:lnSpc>
              <a:buFont typeface="Arial"/>
              <a:buChar char="•"/>
            </a:pPr>
            <a:r>
              <a:rPr lang="en-US" sz="1949">
                <a:solidFill>
                  <a:srgbClr val="000000"/>
                </a:solidFill>
                <a:latin typeface="Roboto"/>
                <a:ea typeface="Roboto"/>
                <a:cs typeface="Roboto"/>
                <a:sym typeface="Roboto"/>
              </a:rPr>
              <a:t>Nguồn cung được khơi thông với hàng loạt dự án quy mô lớn triển khai trên cả nước;</a:t>
            </a:r>
          </a:p>
          <a:p>
            <a:pPr marL="421004" lvl="1" indent="-210502" algn="just">
              <a:lnSpc>
                <a:spcPts val="2729"/>
              </a:lnSpc>
              <a:buFont typeface="Arial"/>
              <a:buChar char="•"/>
            </a:pPr>
            <a:r>
              <a:rPr lang="en-US" sz="1949">
                <a:solidFill>
                  <a:srgbClr val="000000"/>
                </a:solidFill>
                <a:latin typeface="Roboto"/>
                <a:ea typeface="Roboto"/>
                <a:cs typeface="Roboto"/>
                <a:sym typeface="Roboto"/>
              </a:rPr>
              <a:t>Dòng vốn "rẻ"; </a:t>
            </a:r>
          </a:p>
          <a:p>
            <a:pPr marL="421004" lvl="1" indent="-210502" algn="just">
              <a:lnSpc>
                <a:spcPts val="2729"/>
              </a:lnSpc>
              <a:buFont typeface="Arial"/>
              <a:buChar char="•"/>
            </a:pPr>
            <a:r>
              <a:rPr lang="en-US" sz="1949">
                <a:solidFill>
                  <a:srgbClr val="000000"/>
                </a:solidFill>
                <a:latin typeface="Roboto"/>
                <a:ea typeface="Roboto"/>
                <a:cs typeface="Roboto"/>
                <a:sym typeface="Roboto"/>
              </a:rPr>
              <a:t>Hoạt động du lịch phục hồi mạnh mẽ với lượng khách quốc tế cao kỷ lục;</a:t>
            </a:r>
          </a:p>
          <a:p>
            <a:pPr marL="421004" lvl="1" indent="-210502" algn="just">
              <a:lnSpc>
                <a:spcPts val="2729"/>
              </a:lnSpc>
              <a:buFont typeface="Arial"/>
              <a:buChar char="•"/>
            </a:pPr>
            <a:r>
              <a:rPr lang="en-US" sz="1949">
                <a:solidFill>
                  <a:srgbClr val="000000"/>
                </a:solidFill>
                <a:latin typeface="Roboto"/>
                <a:ea typeface="Roboto"/>
                <a:cs typeface="Roboto"/>
                <a:sym typeface="Roboto"/>
              </a:rPr>
              <a:t>Hạ tầng giao thông được đẩy mạnh, tăng cường khả năng kết nối;</a:t>
            </a:r>
          </a:p>
          <a:p>
            <a:pPr marL="421004" lvl="1" indent="-210502" algn="just">
              <a:lnSpc>
                <a:spcPts val="2729"/>
              </a:lnSpc>
              <a:buFont typeface="Arial"/>
              <a:buChar char="•"/>
            </a:pPr>
            <a:r>
              <a:rPr lang="en-US" sz="1949">
                <a:solidFill>
                  <a:srgbClr val="000000"/>
                </a:solidFill>
                <a:latin typeface="Roboto"/>
                <a:ea typeface="Roboto"/>
                <a:cs typeface="Roboto"/>
                <a:sym typeface="Roboto"/>
              </a:rPr>
              <a:t>Xuất hiện sản phẩm cao tầng trong đô thị biển, đa công năng, tiềm năng tăng giá và cho thuê vượt trội hơn phân khúc căn hộ chung cư truyền thống tại một số khu vực.</a:t>
            </a:r>
          </a:p>
          <a:p>
            <a:pPr algn="just">
              <a:lnSpc>
                <a:spcPts val="2729"/>
              </a:lnSpc>
            </a:pPr>
            <a:endParaRPr lang="en-US" sz="1949">
              <a:solidFill>
                <a:srgbClr val="000000"/>
              </a:solidFill>
              <a:latin typeface="Roboto"/>
              <a:ea typeface="Roboto"/>
              <a:cs typeface="Roboto"/>
              <a:sym typeface="Roboto"/>
            </a:endParaRPr>
          </a:p>
          <a:p>
            <a:pPr algn="just">
              <a:lnSpc>
                <a:spcPts val="2729"/>
              </a:lnSpc>
            </a:pPr>
            <a:r>
              <a:rPr lang="en-US" sz="1949" b="1">
                <a:solidFill>
                  <a:srgbClr val="000000"/>
                </a:solidFill>
                <a:latin typeface="Roboto Bold"/>
                <a:ea typeface="Roboto Bold"/>
                <a:cs typeface="Roboto Bold"/>
                <a:sym typeface="Roboto Bold"/>
              </a:rPr>
              <a:t>NHU CẦU CÓ TÍNH “CHỌN LỌC"</a:t>
            </a:r>
          </a:p>
          <a:p>
            <a:pPr algn="just">
              <a:lnSpc>
                <a:spcPts val="2729"/>
              </a:lnSpc>
            </a:pPr>
            <a:r>
              <a:rPr lang="en-US" sz="1949" b="1">
                <a:solidFill>
                  <a:srgbClr val="000000"/>
                </a:solidFill>
                <a:latin typeface="Roboto Bold"/>
                <a:ea typeface="Roboto Bold"/>
                <a:cs typeface="Roboto Bold"/>
                <a:sym typeface="Roboto Bold"/>
              </a:rPr>
              <a:t>Tại các đô thị biển (sở hữu lâu dài, nằm ở mặt biển):</a:t>
            </a:r>
          </a:p>
          <a:p>
            <a:pPr marL="421004" lvl="1" indent="-210502" algn="just">
              <a:lnSpc>
                <a:spcPts val="2729"/>
              </a:lnSpc>
              <a:buFont typeface="Arial"/>
              <a:buChar char="•"/>
            </a:pPr>
            <a:r>
              <a:rPr lang="en-US" sz="1949">
                <a:solidFill>
                  <a:srgbClr val="000000"/>
                </a:solidFill>
                <a:latin typeface="Roboto"/>
                <a:ea typeface="Roboto"/>
                <a:cs typeface="Roboto"/>
                <a:sym typeface="Roboto"/>
              </a:rPr>
              <a:t>Tiêu chí pháp lý được ưu tiên hàng đầu: các dự án đáp ứng đầy đủ công năng nghỉ dưỡng nhưng có quyền sở hữu lâu dài, đầy đủ pháp lý, có sổ, trong bối cảnh các vướng mắc pháp lý tại phân khúc căn hộ du lịch truyền thống vẫn chưa được xử lý triệt để.</a:t>
            </a:r>
          </a:p>
          <a:p>
            <a:pPr marL="421004" lvl="1" indent="-210502" algn="just">
              <a:lnSpc>
                <a:spcPts val="2729"/>
              </a:lnSpc>
              <a:buFont typeface="Arial"/>
              <a:buChar char="•"/>
            </a:pPr>
            <a:r>
              <a:rPr lang="en-US" sz="1949">
                <a:solidFill>
                  <a:srgbClr val="000000"/>
                </a:solidFill>
                <a:latin typeface="Roboto"/>
                <a:ea typeface="Roboto"/>
                <a:cs typeface="Roboto"/>
                <a:sym typeface="Roboto"/>
              </a:rPr>
              <a:t>Yêu cầu về sản phẩm và tiện ích: dự án tích hợp hệ thống tiện ích đồng bộ, đáp ứng đồng thời nhu cầu sinh sống, nghỉ dưỡng và làm việc; sản phẩm đa dạng, phù hợp với lối sống mới, đi kèm các hoạt động vận hành nhằm thu hút và giữ chân du khách.</a:t>
            </a:r>
          </a:p>
          <a:p>
            <a:pPr marL="421004" lvl="1" indent="-210502" algn="just">
              <a:lnSpc>
                <a:spcPts val="2729"/>
              </a:lnSpc>
              <a:buFont typeface="Arial"/>
              <a:buChar char="•"/>
            </a:pPr>
            <a:r>
              <a:rPr lang="en-US" sz="1949">
                <a:solidFill>
                  <a:srgbClr val="000000"/>
                </a:solidFill>
                <a:latin typeface="Roboto"/>
                <a:ea typeface="Roboto"/>
                <a:cs typeface="Roboto"/>
                <a:sym typeface="Roboto"/>
              </a:rPr>
              <a:t>Uy tín chủ đầu tư: dự án được phát triển bởi các chủ đầu tư có uy tín, năng lực triển khai và tiềm lực tài chính vững mạnh.</a:t>
            </a:r>
          </a:p>
          <a:p>
            <a:pPr algn="just">
              <a:lnSpc>
                <a:spcPts val="2729"/>
              </a:lnSpc>
            </a:pPr>
            <a:endParaRPr lang="en-US" sz="1949">
              <a:solidFill>
                <a:srgbClr val="000000"/>
              </a:solidFill>
              <a:latin typeface="Roboto"/>
              <a:ea typeface="Roboto"/>
              <a:cs typeface="Roboto"/>
              <a:sym typeface="Roboto"/>
            </a:endParaRPr>
          </a:p>
          <a:p>
            <a:pPr algn="just">
              <a:lnSpc>
                <a:spcPts val="2729"/>
              </a:lnSpc>
            </a:pPr>
            <a:r>
              <a:rPr lang="en-US" sz="1949" b="1">
                <a:solidFill>
                  <a:srgbClr val="000000"/>
                </a:solidFill>
                <a:latin typeface="Roboto Bold"/>
                <a:ea typeface="Roboto Bold"/>
                <a:cs typeface="Roboto Bold"/>
                <a:sym typeface="Roboto Bold"/>
              </a:rPr>
              <a:t>Tại các dự án nghỉ dưỡng kết hợp chăm sóc sức khỏe ở các tỉnh vùng ven các đô thị lớn.</a:t>
            </a:r>
          </a:p>
          <a:p>
            <a:pPr marL="421004" lvl="1" indent="-210502" algn="just">
              <a:lnSpc>
                <a:spcPts val="2729"/>
              </a:lnSpc>
              <a:buFont typeface="Arial"/>
              <a:buChar char="•"/>
            </a:pPr>
            <a:r>
              <a:rPr lang="en-US" sz="1949">
                <a:solidFill>
                  <a:srgbClr val="000000"/>
                </a:solidFill>
                <a:latin typeface="Roboto"/>
                <a:ea typeface="Roboto"/>
                <a:cs typeface="Roboto"/>
                <a:sym typeface="Roboto"/>
              </a:rPr>
              <a:t>Kết nối thuận tiện từ các thành phố lớn nhờ hạ tầng giao thông ngày càng hoàn thiện</a:t>
            </a:r>
          </a:p>
          <a:p>
            <a:pPr marL="421004" lvl="1" indent="-210502" algn="just">
              <a:lnSpc>
                <a:spcPts val="2729"/>
              </a:lnSpc>
              <a:buFont typeface="Arial"/>
              <a:buChar char="•"/>
            </a:pPr>
            <a:r>
              <a:rPr lang="en-US" sz="1949">
                <a:solidFill>
                  <a:srgbClr val="000000"/>
                </a:solidFill>
                <a:latin typeface="Roboto"/>
                <a:ea typeface="Roboto"/>
                <a:cs typeface="Roboto"/>
                <a:sym typeface="Roboto"/>
              </a:rPr>
              <a:t>Giá phù hợp, tương đương sản phẩm căn hộ chung cư tại các đô thị lớn</a:t>
            </a:r>
          </a:p>
          <a:p>
            <a:pPr marL="421004" lvl="1" indent="-210502" algn="just">
              <a:lnSpc>
                <a:spcPts val="2729"/>
              </a:lnSpc>
              <a:buFont typeface="Arial"/>
              <a:buChar char="•"/>
            </a:pPr>
            <a:r>
              <a:rPr lang="en-US" sz="1949">
                <a:solidFill>
                  <a:srgbClr val="000000"/>
                </a:solidFill>
                <a:latin typeface="Roboto"/>
                <a:ea typeface="Roboto"/>
                <a:cs typeface="Roboto"/>
                <a:sym typeface="Roboto"/>
              </a:rPr>
              <a:t>Khả năng khai thác và cho thuê tốt</a:t>
            </a:r>
          </a:p>
        </p:txBody>
      </p:sp>
      <p:sp>
        <p:nvSpPr>
          <p:cNvPr id="7" name="TextBox 7"/>
          <p:cNvSpPr txBox="1"/>
          <p:nvPr/>
        </p:nvSpPr>
        <p:spPr>
          <a:xfrm>
            <a:off x="7667670" y="209232"/>
            <a:ext cx="10304226" cy="448496"/>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DU LỊCH, NGHỈ DƯỠNG - NHU CẦU</a:t>
            </a:r>
          </a:p>
        </p:txBody>
      </p:sp>
      <p:sp>
        <p:nvSpPr>
          <p:cNvPr id="8" name="TextBox 8"/>
          <p:cNvSpPr txBox="1"/>
          <p:nvPr/>
        </p:nvSpPr>
        <p:spPr>
          <a:xfrm>
            <a:off x="17656706" y="9615766"/>
            <a:ext cx="630380" cy="385906"/>
          </a:xfrm>
          <a:prstGeom prst="rect">
            <a:avLst/>
          </a:prstGeom>
        </p:spPr>
        <p:txBody>
          <a:bodyPr lIns="0" tIns="0" rIns="0" bIns="0" rtlCol="0" anchor="t">
            <a:spAutoFit/>
          </a:bodyPr>
          <a:lstStyle/>
          <a:p>
            <a:pPr algn="ctr">
              <a:lnSpc>
                <a:spcPts val="3141"/>
              </a:lnSpc>
              <a:spcBef>
                <a:spcPct val="0"/>
              </a:spcBef>
            </a:pPr>
            <a:r>
              <a:rPr lang="en-US" sz="2243">
                <a:solidFill>
                  <a:srgbClr val="E92724"/>
                </a:solidFill>
                <a:latin typeface="Roboto"/>
                <a:ea typeface="Roboto"/>
                <a:cs typeface="Roboto"/>
                <a:sym typeface="Roboto"/>
              </a:rPr>
              <a:t>19</a:t>
            </a:r>
          </a:p>
        </p:txBody>
      </p:sp>
      <p:sp>
        <p:nvSpPr>
          <p:cNvPr id="9" name="TextBox 9"/>
          <p:cNvSpPr txBox="1"/>
          <p:nvPr/>
        </p:nvSpPr>
        <p:spPr>
          <a:xfrm>
            <a:off x="17908988" y="9861278"/>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15</a:t>
            </a:r>
          </a:p>
        </p:txBody>
      </p:sp>
      <p:sp>
        <p:nvSpPr>
          <p:cNvPr id="4" name="TextBox 4"/>
          <p:cNvSpPr txBox="1"/>
          <p:nvPr/>
        </p:nvSpPr>
        <p:spPr>
          <a:xfrm>
            <a:off x="7592344" y="203701"/>
            <a:ext cx="10401152"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DU LỊCH, NGHỈ DƯỠNG  - GIAO DỊCH</a:t>
            </a:r>
          </a:p>
        </p:txBody>
      </p:sp>
      <p:sp>
        <p:nvSpPr>
          <p:cNvPr id="5" name="TextBox 5"/>
          <p:cNvSpPr txBox="1"/>
          <p:nvPr/>
        </p:nvSpPr>
        <p:spPr>
          <a:xfrm>
            <a:off x="1079855" y="5867400"/>
            <a:ext cx="16179445" cy="3084265"/>
          </a:xfrm>
          <a:prstGeom prst="rect">
            <a:avLst/>
          </a:prstGeom>
        </p:spPr>
        <p:txBody>
          <a:bodyPr lIns="0" tIns="0" rIns="0" bIns="0" rtlCol="0" anchor="t">
            <a:spAutoFit/>
          </a:bodyPr>
          <a:lstStyle/>
          <a:p>
            <a:pPr marL="420407" lvl="1" indent="-210203" algn="just">
              <a:lnSpc>
                <a:spcPts val="2726"/>
              </a:lnSpc>
              <a:buFont typeface="Arial"/>
              <a:buChar char="•"/>
            </a:pPr>
            <a:r>
              <a:rPr lang="en-US" sz="1947" b="1">
                <a:solidFill>
                  <a:srgbClr val="000000"/>
                </a:solidFill>
                <a:latin typeface="Roboto Bold"/>
                <a:ea typeface="Roboto Bold"/>
                <a:cs typeface="Roboto Bold"/>
                <a:sym typeface="Roboto Bold"/>
              </a:rPr>
              <a:t>Năm 2025</a:t>
            </a:r>
            <a:r>
              <a:rPr lang="en-US" sz="1947">
                <a:solidFill>
                  <a:srgbClr val="000000"/>
                </a:solidFill>
                <a:latin typeface="Roboto"/>
                <a:ea typeface="Roboto"/>
                <a:cs typeface="Roboto"/>
                <a:sym typeface="Roboto"/>
              </a:rPr>
              <a:t>: Hơn 9.000 giao dịch, gấp 4 lần năm 2024. Tỷ lệ hấp thụ trên nguồn cung mới đạt 55%, tăng 5 điểm phần trăm so với năm 2024</a:t>
            </a:r>
          </a:p>
          <a:p>
            <a:pPr algn="just">
              <a:lnSpc>
                <a:spcPts val="2726"/>
              </a:lnSpc>
            </a:pPr>
            <a:endParaRPr lang="en-US" sz="1947">
              <a:solidFill>
                <a:srgbClr val="000000"/>
              </a:solidFill>
              <a:latin typeface="Roboto"/>
              <a:ea typeface="Roboto"/>
              <a:cs typeface="Roboto"/>
              <a:sym typeface="Roboto"/>
            </a:endParaRPr>
          </a:p>
          <a:p>
            <a:pPr marL="420407" lvl="1" indent="-210203" algn="just">
              <a:lnSpc>
                <a:spcPts val="2726"/>
              </a:lnSpc>
              <a:buFont typeface="Arial"/>
              <a:buChar char="•"/>
            </a:pPr>
            <a:r>
              <a:rPr lang="en-US" sz="1947" b="1">
                <a:solidFill>
                  <a:srgbClr val="000000"/>
                </a:solidFill>
                <a:latin typeface="Roboto Bold"/>
                <a:ea typeface="Roboto Bold"/>
                <a:cs typeface="Roboto Bold"/>
                <a:sym typeface="Roboto Bold"/>
              </a:rPr>
              <a:t>Quý 4/2025</a:t>
            </a:r>
            <a:r>
              <a:rPr lang="en-US" sz="1947">
                <a:solidFill>
                  <a:srgbClr val="000000"/>
                </a:solidFill>
                <a:latin typeface="Roboto"/>
                <a:ea typeface="Roboto"/>
                <a:cs typeface="Roboto"/>
                <a:sym typeface="Roboto"/>
              </a:rPr>
              <a:t>: Hơn 4.300 giao dịch, tăng 30% so với quý trước và 80% so với cả năm 2024. Tỷ lệ hấp thụ trên nguồn cung mới đạt 52%, tăng gần 30 điểm phần trăm so với cùng kỳ năm trước.</a:t>
            </a:r>
          </a:p>
          <a:p>
            <a:pPr algn="just">
              <a:lnSpc>
                <a:spcPts val="2726"/>
              </a:lnSpc>
            </a:pPr>
            <a:endParaRPr lang="en-US" sz="1947">
              <a:solidFill>
                <a:srgbClr val="000000"/>
              </a:solidFill>
              <a:latin typeface="Roboto"/>
              <a:ea typeface="Roboto"/>
              <a:cs typeface="Roboto"/>
              <a:sym typeface="Roboto"/>
            </a:endParaRPr>
          </a:p>
          <a:p>
            <a:pPr marL="420407" lvl="1" indent="-210203" algn="just">
              <a:lnSpc>
                <a:spcPts val="2726"/>
              </a:lnSpc>
              <a:buFont typeface="Arial"/>
              <a:buChar char="•"/>
            </a:pPr>
            <a:r>
              <a:rPr lang="en-US" sz="1947" i="1">
                <a:solidFill>
                  <a:srgbClr val="000000"/>
                </a:solidFill>
                <a:latin typeface="Roboto Italics"/>
                <a:ea typeface="Roboto Italics"/>
                <a:cs typeface="Roboto Italics"/>
                <a:sym typeface="Roboto Italics"/>
              </a:rPr>
              <a:t>Lượng giao dịch ghi nhận mức tăng đáng kể nhưng chủ yếu tập trung tại các dự án đô thị biển do các chủ đầu tư lớn phát triển, trong khi đa phần các dự án du lịch, nghỉ dưỡng truyền thống vẫn chưa được đón nhận do chưa có sự thay đổi căn bản về cơ cấu sản phẩm, chiến lược phát triển, đồng thời vướng mắc pháp lý chưa được tháo gỡ triệt để. Đặc biệt, trong bối cảnh tâm lý nhà đầu tư đang dịch chuyển sang cách tiếp cận đề cao hiệu quả khai thác, công suất vận hành và dòng tiền thực.</a:t>
            </a:r>
          </a:p>
        </p:txBody>
      </p:sp>
      <p:sp>
        <p:nvSpPr>
          <p:cNvPr id="6" name="AutoShape 6"/>
          <p:cNvSpPr/>
          <p:nvPr/>
        </p:nvSpPr>
        <p:spPr>
          <a:xfrm>
            <a:off x="9658930" y="1028615"/>
            <a:ext cx="0" cy="4114885"/>
          </a:xfrm>
          <a:prstGeom prst="line">
            <a:avLst/>
          </a:prstGeom>
          <a:ln w="19050" cap="flat">
            <a:solidFill>
              <a:srgbClr val="052640">
                <a:alpha val="49804"/>
              </a:srgbClr>
            </a:solidFill>
            <a:prstDash val="solid"/>
            <a:headEnd type="none" w="sm" len="sm"/>
            <a:tailEnd type="none" w="sm" len="sm"/>
          </a:ln>
        </p:spPr>
      </p:sp>
      <p:pic>
        <p:nvPicPr>
          <p:cNvPr id="7" name="Picture 7"/>
          <p:cNvPicPr>
            <a:picLocks noChangeAspect="1"/>
          </p:cNvPicPr>
          <p:nvPr/>
        </p:nvPicPr>
        <p:blipFill>
          <a:blip r:embed="rId3"/>
          <a:stretch>
            <a:fillRect/>
          </a:stretch>
        </p:blipFill>
        <p:spPr>
          <a:xfrm>
            <a:off x="231178" y="620097"/>
            <a:ext cx="9570258" cy="5320924"/>
          </a:xfrm>
          <a:prstGeom prst="rect">
            <a:avLst/>
          </a:prstGeom>
        </p:spPr>
      </p:pic>
      <p:sp>
        <p:nvSpPr>
          <p:cNvPr id="8" name="TextBox 8"/>
          <p:cNvSpPr txBox="1"/>
          <p:nvPr/>
        </p:nvSpPr>
        <p:spPr>
          <a:xfrm>
            <a:off x="1058011" y="980990"/>
            <a:ext cx="8250875"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16: Giao dịch BĐS du lịch, nghỉ dưỡng 2025 theo phân khúc</a:t>
            </a:r>
          </a:p>
        </p:txBody>
      </p:sp>
      <p:pic>
        <p:nvPicPr>
          <p:cNvPr id="9" name="Picture 9"/>
          <p:cNvPicPr>
            <a:picLocks noChangeAspect="1"/>
          </p:cNvPicPr>
          <p:nvPr/>
        </p:nvPicPr>
        <p:blipFill>
          <a:blip r:embed="rId4"/>
          <a:stretch>
            <a:fillRect/>
          </a:stretch>
        </p:blipFill>
        <p:spPr>
          <a:xfrm>
            <a:off x="9201307" y="935367"/>
            <a:ext cx="8779241" cy="4939737"/>
          </a:xfrm>
          <a:prstGeom prst="rect">
            <a:avLst/>
          </a:prstGeom>
        </p:spPr>
      </p:pic>
      <p:sp>
        <p:nvSpPr>
          <p:cNvPr id="10" name="TextBox 10"/>
          <p:cNvSpPr txBox="1"/>
          <p:nvPr/>
        </p:nvSpPr>
        <p:spPr>
          <a:xfrm>
            <a:off x="10003667" y="981075"/>
            <a:ext cx="7255633"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17: Giao dịch BĐS du lịch, nghỉ dưỡng qua các năm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 y="0"/>
            <a:ext cx="18286171" cy="10287000"/>
          </a:xfrm>
          <a:custGeom>
            <a:avLst/>
            <a:gdLst/>
            <a:ahLst/>
            <a:cxnLst/>
            <a:rect l="l" t="t" r="r" b="b"/>
            <a:pathLst>
              <a:path w="18286171" h="10287000">
                <a:moveTo>
                  <a:pt x="0" y="0"/>
                </a:moveTo>
                <a:lnTo>
                  <a:pt x="18286172" y="0"/>
                </a:lnTo>
                <a:lnTo>
                  <a:pt x="18286172" y="10287000"/>
                </a:lnTo>
                <a:lnTo>
                  <a:pt x="0" y="10287000"/>
                </a:lnTo>
                <a:lnTo>
                  <a:pt x="0" y="0"/>
                </a:lnTo>
                <a:close/>
              </a:path>
            </a:pathLst>
          </a:custGeom>
          <a:blipFill>
            <a:blip r:embed="rId2"/>
            <a:stretch>
              <a:fillRect l="-942" t="-1666" r="-942" b="-1666"/>
            </a:stretch>
          </a:blipFill>
        </p:spPr>
      </p:sp>
      <p:sp>
        <p:nvSpPr>
          <p:cNvPr id="3" name="Freeform 3"/>
          <p:cNvSpPr/>
          <p:nvPr/>
        </p:nvSpPr>
        <p:spPr>
          <a:xfrm>
            <a:off x="1029614" y="8403088"/>
            <a:ext cx="280995" cy="292703"/>
          </a:xfrm>
          <a:custGeom>
            <a:avLst/>
            <a:gdLst/>
            <a:ahLst/>
            <a:cxnLst/>
            <a:rect l="l" t="t" r="r" b="b"/>
            <a:pathLst>
              <a:path w="280995" h="292703">
                <a:moveTo>
                  <a:pt x="0" y="0"/>
                </a:moveTo>
                <a:lnTo>
                  <a:pt x="280995" y="0"/>
                </a:lnTo>
                <a:lnTo>
                  <a:pt x="280995" y="292703"/>
                </a:lnTo>
                <a:lnTo>
                  <a:pt x="0" y="29270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11726259" y="1028700"/>
            <a:ext cx="5532127" cy="3111821"/>
          </a:xfrm>
          <a:custGeom>
            <a:avLst/>
            <a:gdLst/>
            <a:ahLst/>
            <a:cxnLst/>
            <a:rect l="l" t="t" r="r" b="b"/>
            <a:pathLst>
              <a:path w="5532127" h="3111821">
                <a:moveTo>
                  <a:pt x="0" y="0"/>
                </a:moveTo>
                <a:lnTo>
                  <a:pt x="5532127" y="0"/>
                </a:lnTo>
                <a:lnTo>
                  <a:pt x="5532127" y="3111821"/>
                </a:lnTo>
                <a:lnTo>
                  <a:pt x="0" y="3111821"/>
                </a:lnTo>
                <a:lnTo>
                  <a:pt x="0" y="0"/>
                </a:lnTo>
                <a:close/>
              </a:path>
            </a:pathLst>
          </a:custGeom>
          <a:blipFill>
            <a:blip r:embed="rId5"/>
            <a:stretch>
              <a:fillRect/>
            </a:stretch>
          </a:blipFill>
        </p:spPr>
      </p:sp>
      <p:sp>
        <p:nvSpPr>
          <p:cNvPr id="5" name="Freeform 5"/>
          <p:cNvSpPr/>
          <p:nvPr/>
        </p:nvSpPr>
        <p:spPr>
          <a:xfrm>
            <a:off x="11726259" y="5143500"/>
            <a:ext cx="5532127" cy="3111821"/>
          </a:xfrm>
          <a:custGeom>
            <a:avLst/>
            <a:gdLst/>
            <a:ahLst/>
            <a:cxnLst/>
            <a:rect l="l" t="t" r="r" b="b"/>
            <a:pathLst>
              <a:path w="5532127" h="3111821">
                <a:moveTo>
                  <a:pt x="0" y="0"/>
                </a:moveTo>
                <a:lnTo>
                  <a:pt x="5532127" y="0"/>
                </a:lnTo>
                <a:lnTo>
                  <a:pt x="5532127" y="3111821"/>
                </a:lnTo>
                <a:lnTo>
                  <a:pt x="0" y="3111821"/>
                </a:lnTo>
                <a:lnTo>
                  <a:pt x="0" y="0"/>
                </a:lnTo>
                <a:close/>
              </a:path>
            </a:pathLst>
          </a:custGeom>
          <a:blipFill>
            <a:blip r:embed="rId6"/>
            <a:stretch>
              <a:fillRect/>
            </a:stretch>
          </a:blipFill>
        </p:spPr>
      </p:sp>
      <p:sp>
        <p:nvSpPr>
          <p:cNvPr id="6" name="TextBox 6"/>
          <p:cNvSpPr txBox="1"/>
          <p:nvPr/>
        </p:nvSpPr>
        <p:spPr>
          <a:xfrm>
            <a:off x="7667670" y="209232"/>
            <a:ext cx="10304226" cy="448524"/>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DU LỊCH, NGHỈ DƯỠNG - GIÁ &amp; THANH KHOẢN</a:t>
            </a:r>
          </a:p>
        </p:txBody>
      </p:sp>
      <p:sp>
        <p:nvSpPr>
          <p:cNvPr id="7" name="TextBox 7"/>
          <p:cNvSpPr txBox="1"/>
          <p:nvPr/>
        </p:nvSpPr>
        <p:spPr>
          <a:xfrm>
            <a:off x="1444720" y="8346986"/>
            <a:ext cx="15695646" cy="1141801"/>
          </a:xfrm>
          <a:prstGeom prst="rect">
            <a:avLst/>
          </a:prstGeom>
        </p:spPr>
        <p:txBody>
          <a:bodyPr lIns="0" tIns="0" rIns="0" bIns="0" rtlCol="0" anchor="t">
            <a:spAutoFit/>
          </a:bodyPr>
          <a:lstStyle/>
          <a:p>
            <a:pPr algn="just">
              <a:lnSpc>
                <a:spcPts val="3061"/>
              </a:lnSpc>
            </a:pPr>
            <a:r>
              <a:rPr lang="en-US" sz="1949" b="1">
                <a:solidFill>
                  <a:srgbClr val="131646"/>
                </a:solidFill>
                <a:latin typeface="Roboto Bold"/>
                <a:ea typeface="Roboto Bold"/>
                <a:cs typeface="Roboto Bold"/>
                <a:sym typeface="Roboto Bold"/>
              </a:rPr>
              <a:t>Trong bối cảnh mặt bằng giá duy trì ở mức cao và thanh khoản mang tính chọn lọc, BĐS du lịch - nghỉ dưỡng quay trở lại như một lựa chọn phù hợp với nhóm khách hàng sinh sống tại khu vực có dự án hoặc nhà đầu tư có tiềm lực tài chính mạnh, hướng tới mục tiêu nghỉ dưỡng cá nhân kết hợp đầu tư dài hạn và đa dạng hóa danh mục.</a:t>
            </a:r>
          </a:p>
        </p:txBody>
      </p:sp>
      <p:sp>
        <p:nvSpPr>
          <p:cNvPr id="8" name="TextBox 8"/>
          <p:cNvSpPr txBox="1"/>
          <p:nvPr/>
        </p:nvSpPr>
        <p:spPr>
          <a:xfrm>
            <a:off x="1029614" y="1220108"/>
            <a:ext cx="9347313" cy="6563478"/>
          </a:xfrm>
          <a:prstGeom prst="rect">
            <a:avLst/>
          </a:prstGeom>
        </p:spPr>
        <p:txBody>
          <a:bodyPr lIns="0" tIns="0" rIns="0" bIns="0" rtlCol="0" anchor="t">
            <a:spAutoFit/>
          </a:bodyPr>
          <a:lstStyle/>
          <a:p>
            <a:pPr algn="just">
              <a:lnSpc>
                <a:spcPts val="2682"/>
              </a:lnSpc>
            </a:pPr>
            <a:r>
              <a:rPr lang="en-US" sz="1800" b="1">
                <a:solidFill>
                  <a:srgbClr val="000000"/>
                </a:solidFill>
                <a:latin typeface="Roboto Bold"/>
                <a:ea typeface="Roboto Bold"/>
                <a:cs typeface="Roboto Bold"/>
                <a:sym typeface="Roboto Bold"/>
              </a:rPr>
              <a:t>Mặt bằng giá sơ cấp “neo" cao với các dự án mở bán mới đều định vị ở phân khúc cao cấp, siêu cao cấp:</a:t>
            </a:r>
          </a:p>
          <a:p>
            <a:pPr marL="388620" lvl="1" indent="-194310" algn="just">
              <a:lnSpc>
                <a:spcPts val="2682"/>
              </a:lnSpc>
              <a:buFont typeface="Arial"/>
              <a:buChar char="•"/>
            </a:pPr>
            <a:r>
              <a:rPr lang="en-US" sz="1800">
                <a:solidFill>
                  <a:srgbClr val="000000"/>
                </a:solidFill>
                <a:latin typeface="Roboto"/>
                <a:ea typeface="Roboto"/>
                <a:cs typeface="Roboto"/>
                <a:sym typeface="Roboto"/>
              </a:rPr>
              <a:t>Cao tầng: Giá chào bán từ 41-200 triệu đồng/m2, tăng khoảng 11% theo năm. Một số dự án mở bán giai đoạn mới với mức giá tăng từ 15% so với giai đoạn mở bán trước đó nhưng vẫn được hấp thụ tốt.</a:t>
            </a:r>
          </a:p>
          <a:p>
            <a:pPr marL="388620" lvl="1" indent="-194310" algn="just">
              <a:lnSpc>
                <a:spcPts val="2682"/>
              </a:lnSpc>
              <a:buFont typeface="Arial"/>
              <a:buChar char="•"/>
            </a:pPr>
            <a:r>
              <a:rPr lang="en-US" sz="1800">
                <a:solidFill>
                  <a:srgbClr val="000000"/>
                </a:solidFill>
                <a:latin typeface="Roboto"/>
                <a:ea typeface="Roboto"/>
                <a:cs typeface="Roboto"/>
                <a:sym typeface="Roboto"/>
              </a:rPr>
              <a:t>Thấp tầng: Giá chào bán tư 8-210 tỷ đồng/căn, tăng khoảng 5% so với năm 2024.</a:t>
            </a:r>
          </a:p>
          <a:p>
            <a:pPr marL="388620" lvl="1" indent="-194310" algn="just">
              <a:lnSpc>
                <a:spcPts val="2682"/>
              </a:lnSpc>
              <a:buFont typeface="Arial"/>
              <a:buChar char="•"/>
            </a:pPr>
            <a:r>
              <a:rPr lang="en-US" sz="1800">
                <a:solidFill>
                  <a:srgbClr val="000000"/>
                </a:solidFill>
                <a:latin typeface="Roboto"/>
                <a:ea typeface="Roboto"/>
                <a:cs typeface="Roboto"/>
                <a:sym typeface="Roboto"/>
              </a:rPr>
              <a:t>Áp lực chi phí đầu vào, nhất là chi phí liên quan đến đất đai tăng cao, tiếp tục là nguyên nhân khiến các dự án gặp “khó" trong việc tái cơ cấu sản phẩm và giá bán. </a:t>
            </a:r>
          </a:p>
          <a:p>
            <a:pPr marL="388620" lvl="1" indent="-194310" algn="just">
              <a:lnSpc>
                <a:spcPts val="2682"/>
              </a:lnSpc>
              <a:buFont typeface="Arial"/>
              <a:buChar char="•"/>
            </a:pPr>
            <a:r>
              <a:rPr lang="en-US" sz="1800">
                <a:solidFill>
                  <a:srgbClr val="000000"/>
                </a:solidFill>
                <a:latin typeface="Roboto"/>
                <a:ea typeface="Roboto"/>
                <a:cs typeface="Roboto"/>
                <a:sym typeface="Roboto"/>
              </a:rPr>
              <a:t>Chi phí tài chính phát sinh trong khoảng thời gian tạm dừng dự án “buộc” CĐT tăng giá bán khi “hồi sinh" dự án để đảm bảo lợi nhuận nhưng lại đối mặt với rủi ro thanh khoản.</a:t>
            </a:r>
          </a:p>
          <a:p>
            <a:pPr algn="just">
              <a:lnSpc>
                <a:spcPts val="2682"/>
              </a:lnSpc>
            </a:pPr>
            <a:endParaRPr lang="en-US" sz="1800">
              <a:solidFill>
                <a:srgbClr val="000000"/>
              </a:solidFill>
              <a:latin typeface="Roboto"/>
              <a:ea typeface="Roboto"/>
              <a:cs typeface="Roboto"/>
              <a:sym typeface="Roboto"/>
            </a:endParaRPr>
          </a:p>
          <a:p>
            <a:pPr algn="just">
              <a:lnSpc>
                <a:spcPts val="2682"/>
              </a:lnSpc>
            </a:pPr>
            <a:r>
              <a:rPr lang="en-US" sz="1800" b="1">
                <a:solidFill>
                  <a:srgbClr val="000000"/>
                </a:solidFill>
                <a:latin typeface="Roboto Bold"/>
                <a:ea typeface="Roboto Bold"/>
                <a:cs typeface="Roboto Bold"/>
                <a:sym typeface="Roboto Bold"/>
              </a:rPr>
              <a:t>Thanh khoản cải thiện nhưng có chọn lọc:</a:t>
            </a:r>
          </a:p>
          <a:p>
            <a:pPr marL="388620" lvl="1" indent="-194310" algn="just">
              <a:lnSpc>
                <a:spcPts val="2682"/>
              </a:lnSpc>
              <a:buFont typeface="Arial"/>
              <a:buChar char="•"/>
            </a:pPr>
            <a:r>
              <a:rPr lang="en-US" sz="1800">
                <a:solidFill>
                  <a:srgbClr val="000000"/>
                </a:solidFill>
                <a:latin typeface="Roboto"/>
                <a:ea typeface="Roboto"/>
                <a:cs typeface="Roboto"/>
                <a:sym typeface="Roboto"/>
              </a:rPr>
              <a:t>Tập trung tại các khu vực trọng điểm về du lịch, nhất là xung quanh các dự án mở bán mới, có pháp lý minh bạch, tiến độ xây dựng đảm bảo,...</a:t>
            </a:r>
          </a:p>
          <a:p>
            <a:pPr marL="388620" lvl="1" indent="-194310" algn="just">
              <a:lnSpc>
                <a:spcPts val="2682"/>
              </a:lnSpc>
              <a:buFont typeface="Arial"/>
              <a:buChar char="•"/>
            </a:pPr>
            <a:r>
              <a:rPr lang="en-US" sz="1800">
                <a:solidFill>
                  <a:srgbClr val="000000"/>
                </a:solidFill>
                <a:latin typeface="Roboto"/>
                <a:ea typeface="Roboto"/>
                <a:cs typeface="Roboto"/>
                <a:sym typeface="Roboto"/>
              </a:rPr>
              <a:t>Phần lớn các khu vực khác thanh khoản vẫn ở mức thấp</a:t>
            </a:r>
          </a:p>
          <a:p>
            <a:pPr algn="just">
              <a:lnSpc>
                <a:spcPts val="2682"/>
              </a:lnSpc>
            </a:pPr>
            <a:endParaRPr lang="en-US" sz="1800">
              <a:solidFill>
                <a:srgbClr val="000000"/>
              </a:solidFill>
              <a:latin typeface="Roboto"/>
              <a:ea typeface="Roboto"/>
              <a:cs typeface="Roboto"/>
              <a:sym typeface="Roboto"/>
            </a:endParaRPr>
          </a:p>
          <a:p>
            <a:pPr algn="just">
              <a:lnSpc>
                <a:spcPts val="2682"/>
              </a:lnSpc>
            </a:pPr>
            <a:r>
              <a:rPr lang="en-US" sz="1800" b="1">
                <a:solidFill>
                  <a:srgbClr val="000000"/>
                </a:solidFill>
                <a:latin typeface="Roboto Bold"/>
                <a:ea typeface="Roboto Bold"/>
                <a:cs typeface="Roboto Bold"/>
                <a:sym typeface="Roboto Bold"/>
              </a:rPr>
              <a:t>Chính sách bán hàng</a:t>
            </a:r>
          </a:p>
          <a:p>
            <a:pPr marL="388620" lvl="1" indent="-194310" algn="just">
              <a:lnSpc>
                <a:spcPts val="2682"/>
              </a:lnSpc>
              <a:buFont typeface="Arial"/>
              <a:buChar char="•"/>
            </a:pPr>
            <a:r>
              <a:rPr lang="en-US" sz="1800">
                <a:solidFill>
                  <a:srgbClr val="000000"/>
                </a:solidFill>
                <a:latin typeface="Roboto"/>
                <a:ea typeface="Roboto"/>
                <a:cs typeface="Roboto"/>
                <a:sym typeface="Roboto"/>
              </a:rPr>
              <a:t>Các chủ đầu tư vẫn triển khai nhiều ưu đãi mang tính dài hạn như giảm giá trực tiếp 5-10%, hỗ trợ lãi suất 0% trong 12-24 tháng, tặng nội thất,... nhưng hiệu quả không đạt như kỳ vọng.</a:t>
            </a:r>
          </a:p>
        </p:txBody>
      </p:sp>
      <p:sp>
        <p:nvSpPr>
          <p:cNvPr id="9" name="TextBox 9"/>
          <p:cNvSpPr txBox="1"/>
          <p:nvPr/>
        </p:nvSpPr>
        <p:spPr>
          <a:xfrm>
            <a:off x="17656706" y="9615766"/>
            <a:ext cx="630380" cy="385906"/>
          </a:xfrm>
          <a:prstGeom prst="rect">
            <a:avLst/>
          </a:prstGeom>
        </p:spPr>
        <p:txBody>
          <a:bodyPr lIns="0" tIns="0" rIns="0" bIns="0" rtlCol="0" anchor="t">
            <a:spAutoFit/>
          </a:bodyPr>
          <a:lstStyle/>
          <a:p>
            <a:pPr algn="ctr">
              <a:lnSpc>
                <a:spcPts val="3141"/>
              </a:lnSpc>
              <a:spcBef>
                <a:spcPct val="0"/>
              </a:spcBef>
            </a:pPr>
            <a:r>
              <a:rPr lang="en-US" sz="2243">
                <a:solidFill>
                  <a:srgbClr val="E92724"/>
                </a:solidFill>
                <a:latin typeface="Roboto"/>
                <a:ea typeface="Roboto"/>
                <a:cs typeface="Roboto"/>
                <a:sym typeface="Roboto"/>
              </a:rPr>
              <a:t>20</a:t>
            </a:r>
          </a:p>
        </p:txBody>
      </p:sp>
      <p:sp>
        <p:nvSpPr>
          <p:cNvPr id="10" name="TextBox 10"/>
          <p:cNvSpPr txBox="1"/>
          <p:nvPr/>
        </p:nvSpPr>
        <p:spPr>
          <a:xfrm>
            <a:off x="17908988" y="9861278"/>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17</a:t>
            </a:r>
          </a:p>
        </p:txBody>
      </p:sp>
      <p:sp>
        <p:nvSpPr>
          <p:cNvPr id="4" name="TextBox 4"/>
          <p:cNvSpPr txBox="1"/>
          <p:nvPr/>
        </p:nvSpPr>
        <p:spPr>
          <a:xfrm>
            <a:off x="8402780" y="203701"/>
            <a:ext cx="9590716"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CÔNG NGHIỆP</a:t>
            </a:r>
          </a:p>
        </p:txBody>
      </p:sp>
      <p:sp>
        <p:nvSpPr>
          <p:cNvPr id="5" name="TextBox 5"/>
          <p:cNvSpPr txBox="1"/>
          <p:nvPr/>
        </p:nvSpPr>
        <p:spPr>
          <a:xfrm>
            <a:off x="1098422" y="1048285"/>
            <a:ext cx="6832757"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Biều đồ 18: Vốn FDI thực hiện qua các năm (tỷ USD)</a:t>
            </a:r>
          </a:p>
        </p:txBody>
      </p:sp>
      <p:grpSp>
        <p:nvGrpSpPr>
          <p:cNvPr id="6" name="Group 6"/>
          <p:cNvGrpSpPr/>
          <p:nvPr/>
        </p:nvGrpSpPr>
        <p:grpSpPr>
          <a:xfrm>
            <a:off x="1066583" y="6129528"/>
            <a:ext cx="3447333" cy="842724"/>
            <a:chOff x="0" y="0"/>
            <a:chExt cx="1583367" cy="387065"/>
          </a:xfrm>
        </p:grpSpPr>
        <p:sp>
          <p:nvSpPr>
            <p:cNvPr id="7" name="Freeform 7"/>
            <p:cNvSpPr/>
            <p:nvPr/>
          </p:nvSpPr>
          <p:spPr>
            <a:xfrm>
              <a:off x="0" y="0"/>
              <a:ext cx="1583367" cy="387065"/>
            </a:xfrm>
            <a:custGeom>
              <a:avLst/>
              <a:gdLst/>
              <a:ahLst/>
              <a:cxnLst/>
              <a:rect l="l" t="t" r="r" b="b"/>
              <a:pathLst>
                <a:path w="1583367" h="387065">
                  <a:moveTo>
                    <a:pt x="57267" y="0"/>
                  </a:moveTo>
                  <a:lnTo>
                    <a:pt x="1526100" y="0"/>
                  </a:lnTo>
                  <a:cubicBezTo>
                    <a:pt x="1557728" y="0"/>
                    <a:pt x="1583367" y="25639"/>
                    <a:pt x="1583367" y="57267"/>
                  </a:cubicBezTo>
                  <a:lnTo>
                    <a:pt x="1583367" y="329798"/>
                  </a:lnTo>
                  <a:cubicBezTo>
                    <a:pt x="1583367" y="361426"/>
                    <a:pt x="1557728" y="387065"/>
                    <a:pt x="1526100" y="387065"/>
                  </a:cubicBezTo>
                  <a:lnTo>
                    <a:pt x="57267" y="387065"/>
                  </a:lnTo>
                  <a:cubicBezTo>
                    <a:pt x="25639" y="387065"/>
                    <a:pt x="0" y="361426"/>
                    <a:pt x="0" y="329798"/>
                  </a:cubicBezTo>
                  <a:lnTo>
                    <a:pt x="0" y="57267"/>
                  </a:lnTo>
                  <a:cubicBezTo>
                    <a:pt x="0" y="25639"/>
                    <a:pt x="25639" y="0"/>
                    <a:pt x="57267" y="0"/>
                  </a:cubicBezTo>
                  <a:close/>
                </a:path>
              </a:pathLst>
            </a:custGeom>
            <a:solidFill>
              <a:srgbClr val="121F79"/>
            </a:solidFill>
          </p:spPr>
        </p:sp>
        <p:sp>
          <p:nvSpPr>
            <p:cNvPr id="8" name="TextBox 8"/>
            <p:cNvSpPr txBox="1"/>
            <p:nvPr/>
          </p:nvSpPr>
          <p:spPr>
            <a:xfrm>
              <a:off x="0" y="-57150"/>
              <a:ext cx="1583367" cy="444215"/>
            </a:xfrm>
            <a:prstGeom prst="rect">
              <a:avLst/>
            </a:prstGeom>
          </p:spPr>
          <p:txBody>
            <a:bodyPr lIns="41864" tIns="41864" rIns="41864" bIns="41864" rtlCol="0" anchor="ctr"/>
            <a:lstStyle/>
            <a:p>
              <a:pPr algn="ctr">
                <a:lnSpc>
                  <a:spcPts val="3362"/>
                </a:lnSpc>
              </a:pPr>
              <a:endParaRPr/>
            </a:p>
          </p:txBody>
        </p:sp>
      </p:grpSp>
      <p:sp>
        <p:nvSpPr>
          <p:cNvPr id="9" name="Freeform 9"/>
          <p:cNvSpPr/>
          <p:nvPr/>
        </p:nvSpPr>
        <p:spPr>
          <a:xfrm>
            <a:off x="1360404" y="6252922"/>
            <a:ext cx="517068" cy="595935"/>
          </a:xfrm>
          <a:custGeom>
            <a:avLst/>
            <a:gdLst/>
            <a:ahLst/>
            <a:cxnLst/>
            <a:rect l="l" t="t" r="r" b="b"/>
            <a:pathLst>
              <a:path w="517068" h="595935">
                <a:moveTo>
                  <a:pt x="0" y="0"/>
                </a:moveTo>
                <a:lnTo>
                  <a:pt x="517068" y="0"/>
                </a:lnTo>
                <a:lnTo>
                  <a:pt x="517068" y="595936"/>
                </a:lnTo>
                <a:lnTo>
                  <a:pt x="0" y="595936"/>
                </a:lnTo>
                <a:lnTo>
                  <a:pt x="0" y="0"/>
                </a:lnTo>
                <a:close/>
              </a:path>
            </a:pathLst>
          </a:custGeom>
          <a:blipFill>
            <a:blip r:embed="rId3"/>
            <a:stretch>
              <a:fillRect l="-7660" r="-7660"/>
            </a:stretch>
          </a:blipFill>
        </p:spPr>
      </p:sp>
      <p:sp>
        <p:nvSpPr>
          <p:cNvPr id="10" name="TextBox 10"/>
          <p:cNvSpPr txBox="1"/>
          <p:nvPr/>
        </p:nvSpPr>
        <p:spPr>
          <a:xfrm>
            <a:off x="1877472" y="6275175"/>
            <a:ext cx="1081587" cy="631655"/>
          </a:xfrm>
          <a:prstGeom prst="rect">
            <a:avLst/>
          </a:prstGeom>
        </p:spPr>
        <p:txBody>
          <a:bodyPr lIns="0" tIns="0" rIns="0" bIns="0" rtlCol="0" anchor="t">
            <a:spAutoFit/>
          </a:bodyPr>
          <a:lstStyle/>
          <a:p>
            <a:pPr algn="ctr">
              <a:lnSpc>
                <a:spcPts val="4973"/>
              </a:lnSpc>
            </a:pPr>
            <a:r>
              <a:rPr lang="en-US" sz="4144" b="1">
                <a:solidFill>
                  <a:srgbClr val="FFFFFF"/>
                </a:solidFill>
                <a:latin typeface="Roboto Bold"/>
                <a:ea typeface="Roboto Bold"/>
                <a:cs typeface="Roboto Bold"/>
                <a:sym typeface="Roboto Bold"/>
              </a:rPr>
              <a:t>478</a:t>
            </a:r>
          </a:p>
        </p:txBody>
      </p:sp>
      <p:sp>
        <p:nvSpPr>
          <p:cNvPr id="11" name="TextBox 11"/>
          <p:cNvSpPr txBox="1"/>
          <p:nvPr/>
        </p:nvSpPr>
        <p:spPr>
          <a:xfrm>
            <a:off x="2972312" y="6475475"/>
            <a:ext cx="1428220" cy="221462"/>
          </a:xfrm>
          <a:prstGeom prst="rect">
            <a:avLst/>
          </a:prstGeom>
        </p:spPr>
        <p:txBody>
          <a:bodyPr lIns="0" tIns="0" rIns="0" bIns="0" rtlCol="0" anchor="t">
            <a:spAutoFit/>
          </a:bodyPr>
          <a:lstStyle/>
          <a:p>
            <a:pPr algn="l">
              <a:lnSpc>
                <a:spcPts val="1676"/>
              </a:lnSpc>
            </a:pPr>
            <a:r>
              <a:rPr lang="en-US" sz="1397">
                <a:solidFill>
                  <a:srgbClr val="FFFFFF"/>
                </a:solidFill>
                <a:latin typeface="Roboto"/>
                <a:ea typeface="Roboto"/>
                <a:cs typeface="Roboto"/>
                <a:sym typeface="Roboto"/>
              </a:rPr>
              <a:t>KCN đã thành lập</a:t>
            </a:r>
          </a:p>
        </p:txBody>
      </p:sp>
      <p:sp>
        <p:nvSpPr>
          <p:cNvPr id="12" name="TextBox 12"/>
          <p:cNvSpPr txBox="1"/>
          <p:nvPr/>
        </p:nvSpPr>
        <p:spPr>
          <a:xfrm>
            <a:off x="4856109" y="7263838"/>
            <a:ext cx="3004617" cy="1369546"/>
          </a:xfrm>
          <a:prstGeom prst="rect">
            <a:avLst/>
          </a:prstGeom>
        </p:spPr>
        <p:txBody>
          <a:bodyPr lIns="0" tIns="0" rIns="0" bIns="0" rtlCol="0" anchor="t">
            <a:spAutoFit/>
          </a:bodyPr>
          <a:lstStyle/>
          <a:p>
            <a:pPr algn="just">
              <a:lnSpc>
                <a:spcPts val="2729"/>
              </a:lnSpc>
            </a:pPr>
            <a:r>
              <a:rPr lang="en-US" sz="1949">
                <a:solidFill>
                  <a:srgbClr val="000000"/>
                </a:solidFill>
                <a:latin typeface="Roboto"/>
                <a:ea typeface="Roboto"/>
                <a:cs typeface="Roboto"/>
                <a:sym typeface="Roboto"/>
              </a:rPr>
              <a:t>Diện tích đất tự nhiên đạt khoảng 95,7 nghìn ha, diện tích đất công nghiệp đạt khoảng 68 nghìn ha</a:t>
            </a:r>
          </a:p>
        </p:txBody>
      </p:sp>
      <p:grpSp>
        <p:nvGrpSpPr>
          <p:cNvPr id="13" name="Group 13"/>
          <p:cNvGrpSpPr/>
          <p:nvPr/>
        </p:nvGrpSpPr>
        <p:grpSpPr>
          <a:xfrm>
            <a:off x="4651835" y="6129528"/>
            <a:ext cx="3413164" cy="842724"/>
            <a:chOff x="0" y="0"/>
            <a:chExt cx="1567674" cy="387065"/>
          </a:xfrm>
        </p:grpSpPr>
        <p:sp>
          <p:nvSpPr>
            <p:cNvPr id="14" name="Freeform 14"/>
            <p:cNvSpPr/>
            <p:nvPr/>
          </p:nvSpPr>
          <p:spPr>
            <a:xfrm>
              <a:off x="0" y="0"/>
              <a:ext cx="1567674" cy="387065"/>
            </a:xfrm>
            <a:custGeom>
              <a:avLst/>
              <a:gdLst/>
              <a:ahLst/>
              <a:cxnLst/>
              <a:rect l="l" t="t" r="r" b="b"/>
              <a:pathLst>
                <a:path w="1567674" h="387065">
                  <a:moveTo>
                    <a:pt x="68048" y="0"/>
                  </a:moveTo>
                  <a:lnTo>
                    <a:pt x="1499626" y="0"/>
                  </a:lnTo>
                  <a:cubicBezTo>
                    <a:pt x="1517673" y="0"/>
                    <a:pt x="1534982" y="7169"/>
                    <a:pt x="1547743" y="19931"/>
                  </a:cubicBezTo>
                  <a:cubicBezTo>
                    <a:pt x="1560504" y="32692"/>
                    <a:pt x="1567674" y="50000"/>
                    <a:pt x="1567674" y="68048"/>
                  </a:cubicBezTo>
                  <a:lnTo>
                    <a:pt x="1567674" y="319017"/>
                  </a:lnTo>
                  <a:cubicBezTo>
                    <a:pt x="1567674" y="337065"/>
                    <a:pt x="1560504" y="354373"/>
                    <a:pt x="1547743" y="367134"/>
                  </a:cubicBezTo>
                  <a:cubicBezTo>
                    <a:pt x="1534982" y="379896"/>
                    <a:pt x="1517673" y="387065"/>
                    <a:pt x="1499626" y="387065"/>
                  </a:cubicBezTo>
                  <a:lnTo>
                    <a:pt x="68048" y="387065"/>
                  </a:lnTo>
                  <a:cubicBezTo>
                    <a:pt x="50000" y="387065"/>
                    <a:pt x="32692" y="379896"/>
                    <a:pt x="19931" y="367134"/>
                  </a:cubicBezTo>
                  <a:cubicBezTo>
                    <a:pt x="7169" y="354373"/>
                    <a:pt x="0" y="337065"/>
                    <a:pt x="0" y="319017"/>
                  </a:cubicBezTo>
                  <a:lnTo>
                    <a:pt x="0" y="68048"/>
                  </a:lnTo>
                  <a:cubicBezTo>
                    <a:pt x="0" y="50000"/>
                    <a:pt x="7169" y="32692"/>
                    <a:pt x="19931" y="19931"/>
                  </a:cubicBezTo>
                  <a:cubicBezTo>
                    <a:pt x="32692" y="7169"/>
                    <a:pt x="50000" y="0"/>
                    <a:pt x="68048" y="0"/>
                  </a:cubicBezTo>
                  <a:close/>
                </a:path>
              </a:pathLst>
            </a:custGeom>
            <a:solidFill>
              <a:srgbClr val="121F79"/>
            </a:solidFill>
          </p:spPr>
        </p:sp>
        <p:sp>
          <p:nvSpPr>
            <p:cNvPr id="15" name="TextBox 15"/>
            <p:cNvSpPr txBox="1"/>
            <p:nvPr/>
          </p:nvSpPr>
          <p:spPr>
            <a:xfrm>
              <a:off x="0" y="-66675"/>
              <a:ext cx="1567674" cy="453740"/>
            </a:xfrm>
            <a:prstGeom prst="rect">
              <a:avLst/>
            </a:prstGeom>
          </p:spPr>
          <p:txBody>
            <a:bodyPr lIns="49380" tIns="49380" rIns="49380" bIns="49380" rtlCol="0" anchor="ctr"/>
            <a:lstStyle/>
            <a:p>
              <a:pPr algn="ctr">
                <a:lnSpc>
                  <a:spcPts val="3966"/>
                </a:lnSpc>
              </a:pPr>
              <a:endParaRPr/>
            </a:p>
          </p:txBody>
        </p:sp>
      </p:grpSp>
      <p:sp>
        <p:nvSpPr>
          <p:cNvPr id="16" name="Freeform 16"/>
          <p:cNvSpPr/>
          <p:nvPr/>
        </p:nvSpPr>
        <p:spPr>
          <a:xfrm>
            <a:off x="4822428" y="6331827"/>
            <a:ext cx="445324" cy="438126"/>
          </a:xfrm>
          <a:custGeom>
            <a:avLst/>
            <a:gdLst/>
            <a:ahLst/>
            <a:cxnLst/>
            <a:rect l="l" t="t" r="r" b="b"/>
            <a:pathLst>
              <a:path w="445324" h="438126">
                <a:moveTo>
                  <a:pt x="0" y="0"/>
                </a:moveTo>
                <a:lnTo>
                  <a:pt x="445324" y="0"/>
                </a:lnTo>
                <a:lnTo>
                  <a:pt x="445324" y="438126"/>
                </a:lnTo>
                <a:lnTo>
                  <a:pt x="0" y="438126"/>
                </a:lnTo>
                <a:lnTo>
                  <a:pt x="0" y="0"/>
                </a:lnTo>
                <a:close/>
              </a:path>
            </a:pathLst>
          </a:custGeom>
          <a:blipFill>
            <a:blip r:embed="rId4"/>
            <a:stretch>
              <a:fillRect l="-9448" r="-9448"/>
            </a:stretch>
          </a:blipFill>
        </p:spPr>
      </p:sp>
      <p:sp>
        <p:nvSpPr>
          <p:cNvPr id="17" name="TextBox 17"/>
          <p:cNvSpPr txBox="1"/>
          <p:nvPr/>
        </p:nvSpPr>
        <p:spPr>
          <a:xfrm>
            <a:off x="5251215" y="6237540"/>
            <a:ext cx="1088028" cy="631655"/>
          </a:xfrm>
          <a:prstGeom prst="rect">
            <a:avLst/>
          </a:prstGeom>
        </p:spPr>
        <p:txBody>
          <a:bodyPr lIns="0" tIns="0" rIns="0" bIns="0" rtlCol="0" anchor="t">
            <a:spAutoFit/>
          </a:bodyPr>
          <a:lstStyle/>
          <a:p>
            <a:pPr algn="ctr">
              <a:lnSpc>
                <a:spcPts val="4973"/>
              </a:lnSpc>
            </a:pPr>
            <a:r>
              <a:rPr lang="en-US" sz="4144" b="1">
                <a:solidFill>
                  <a:srgbClr val="FFFFFF"/>
                </a:solidFill>
                <a:latin typeface="Roboto Bold"/>
                <a:ea typeface="Roboto Bold"/>
                <a:cs typeface="Roboto Bold"/>
                <a:sym typeface="Roboto Bold"/>
              </a:rPr>
              <a:t>324</a:t>
            </a:r>
          </a:p>
        </p:txBody>
      </p:sp>
      <p:sp>
        <p:nvSpPr>
          <p:cNvPr id="18" name="TextBox 18"/>
          <p:cNvSpPr txBox="1"/>
          <p:nvPr/>
        </p:nvSpPr>
        <p:spPr>
          <a:xfrm>
            <a:off x="6339243" y="6437839"/>
            <a:ext cx="1725756" cy="433399"/>
          </a:xfrm>
          <a:prstGeom prst="rect">
            <a:avLst/>
          </a:prstGeom>
        </p:spPr>
        <p:txBody>
          <a:bodyPr lIns="0" tIns="0" rIns="0" bIns="0" rtlCol="0" anchor="t">
            <a:spAutoFit/>
          </a:bodyPr>
          <a:lstStyle/>
          <a:p>
            <a:pPr algn="l">
              <a:lnSpc>
                <a:spcPts val="1676"/>
              </a:lnSpc>
            </a:pPr>
            <a:r>
              <a:rPr lang="en-US" sz="1397">
                <a:solidFill>
                  <a:srgbClr val="FFFFFF"/>
                </a:solidFill>
                <a:latin typeface="Roboto"/>
                <a:ea typeface="Roboto"/>
                <a:cs typeface="Roboto"/>
                <a:sym typeface="Roboto"/>
              </a:rPr>
              <a:t>KCN đã đi vào hoạt động</a:t>
            </a:r>
          </a:p>
        </p:txBody>
      </p:sp>
      <p:pic>
        <p:nvPicPr>
          <p:cNvPr id="19" name="Picture 19"/>
          <p:cNvPicPr>
            <a:picLocks noChangeAspect="1"/>
          </p:cNvPicPr>
          <p:nvPr/>
        </p:nvPicPr>
        <p:blipFill>
          <a:blip r:embed="rId5"/>
          <a:stretch>
            <a:fillRect/>
          </a:stretch>
        </p:blipFill>
        <p:spPr>
          <a:xfrm>
            <a:off x="387735" y="819633"/>
            <a:ext cx="8375197" cy="4811113"/>
          </a:xfrm>
          <a:prstGeom prst="rect">
            <a:avLst/>
          </a:prstGeom>
        </p:spPr>
      </p:pic>
      <p:sp>
        <p:nvSpPr>
          <p:cNvPr id="20" name="TextBox 20"/>
          <p:cNvSpPr txBox="1"/>
          <p:nvPr/>
        </p:nvSpPr>
        <p:spPr>
          <a:xfrm>
            <a:off x="1287941" y="7303691"/>
            <a:ext cx="3004617" cy="1369546"/>
          </a:xfrm>
          <a:prstGeom prst="rect">
            <a:avLst/>
          </a:prstGeom>
        </p:spPr>
        <p:txBody>
          <a:bodyPr lIns="0" tIns="0" rIns="0" bIns="0" rtlCol="0" anchor="t">
            <a:spAutoFit/>
          </a:bodyPr>
          <a:lstStyle/>
          <a:p>
            <a:pPr algn="just">
              <a:lnSpc>
                <a:spcPts val="2729"/>
              </a:lnSpc>
            </a:pPr>
            <a:r>
              <a:rPr lang="en-US" sz="1949">
                <a:solidFill>
                  <a:srgbClr val="000000"/>
                </a:solidFill>
                <a:latin typeface="Roboto"/>
                <a:ea typeface="Roboto"/>
                <a:cs typeface="Roboto"/>
                <a:sym typeface="Roboto"/>
              </a:rPr>
              <a:t>Diện tích đất tự nhiên đạt khoảng 146 nghìn ha, tạo ra quỹ đất công nghiệp đạt khoảng 101,6 nghìn ha. </a:t>
            </a:r>
          </a:p>
        </p:txBody>
      </p:sp>
      <p:grpSp>
        <p:nvGrpSpPr>
          <p:cNvPr id="21" name="Group 21"/>
          <p:cNvGrpSpPr/>
          <p:nvPr/>
        </p:nvGrpSpPr>
        <p:grpSpPr>
          <a:xfrm>
            <a:off x="10196635" y="6994314"/>
            <a:ext cx="355823" cy="615406"/>
            <a:chOff x="0" y="0"/>
            <a:chExt cx="743496" cy="1285896"/>
          </a:xfrm>
        </p:grpSpPr>
        <p:sp>
          <p:nvSpPr>
            <p:cNvPr id="22" name="Freeform 22"/>
            <p:cNvSpPr/>
            <p:nvPr/>
          </p:nvSpPr>
          <p:spPr>
            <a:xfrm>
              <a:off x="0" y="0"/>
              <a:ext cx="743458" cy="1285875"/>
            </a:xfrm>
            <a:custGeom>
              <a:avLst/>
              <a:gdLst/>
              <a:ahLst/>
              <a:cxnLst/>
              <a:rect l="l" t="t" r="r" b="b"/>
              <a:pathLst>
                <a:path w="743458" h="1285875">
                  <a:moveTo>
                    <a:pt x="743458" y="324612"/>
                  </a:moveTo>
                  <a:lnTo>
                    <a:pt x="743458" y="982980"/>
                  </a:lnTo>
                  <a:lnTo>
                    <a:pt x="563245" y="990473"/>
                  </a:lnTo>
                  <a:lnTo>
                    <a:pt x="294005" y="1000887"/>
                  </a:lnTo>
                  <a:lnTo>
                    <a:pt x="117348" y="1172083"/>
                  </a:lnTo>
                  <a:lnTo>
                    <a:pt x="0" y="1285875"/>
                  </a:lnTo>
                  <a:lnTo>
                    <a:pt x="0" y="0"/>
                  </a:lnTo>
                  <a:lnTo>
                    <a:pt x="117348" y="1397"/>
                  </a:lnTo>
                  <a:lnTo>
                    <a:pt x="399288" y="5842"/>
                  </a:lnTo>
                  <a:lnTo>
                    <a:pt x="563245" y="157734"/>
                  </a:lnTo>
                  <a:lnTo>
                    <a:pt x="743458" y="324612"/>
                  </a:lnTo>
                  <a:close/>
                </a:path>
              </a:pathLst>
            </a:custGeom>
            <a:solidFill>
              <a:srgbClr val="E2E2E2"/>
            </a:solidFill>
          </p:spPr>
        </p:sp>
      </p:grpSp>
      <p:grpSp>
        <p:nvGrpSpPr>
          <p:cNvPr id="23" name="Group 23"/>
          <p:cNvGrpSpPr/>
          <p:nvPr/>
        </p:nvGrpSpPr>
        <p:grpSpPr>
          <a:xfrm>
            <a:off x="10220217" y="6488164"/>
            <a:ext cx="576748" cy="584177"/>
            <a:chOff x="0" y="0"/>
            <a:chExt cx="1205120" cy="1220643"/>
          </a:xfrm>
        </p:grpSpPr>
        <p:sp>
          <p:nvSpPr>
            <p:cNvPr id="24" name="Freeform 24"/>
            <p:cNvSpPr/>
            <p:nvPr/>
          </p:nvSpPr>
          <p:spPr>
            <a:xfrm>
              <a:off x="0" y="0"/>
              <a:ext cx="1205103" cy="1220597"/>
            </a:xfrm>
            <a:custGeom>
              <a:avLst/>
              <a:gdLst/>
              <a:ahLst/>
              <a:cxnLst/>
              <a:rect l="l" t="t" r="r" b="b"/>
              <a:pathLst>
                <a:path w="1205103" h="1220597">
                  <a:moveTo>
                    <a:pt x="1205103" y="754634"/>
                  </a:moveTo>
                  <a:lnTo>
                    <a:pt x="739140" y="1220597"/>
                  </a:lnTo>
                  <a:lnTo>
                    <a:pt x="606679" y="1098677"/>
                  </a:lnTo>
                  <a:lnTo>
                    <a:pt x="409194" y="915543"/>
                  </a:lnTo>
                  <a:lnTo>
                    <a:pt x="162941" y="911606"/>
                  </a:lnTo>
                  <a:lnTo>
                    <a:pt x="0" y="909447"/>
                  </a:lnTo>
                  <a:lnTo>
                    <a:pt x="908939" y="0"/>
                  </a:lnTo>
                  <a:lnTo>
                    <a:pt x="990473" y="83693"/>
                  </a:lnTo>
                  <a:lnTo>
                    <a:pt x="1186434" y="286258"/>
                  </a:lnTo>
                  <a:lnTo>
                    <a:pt x="1195451" y="510159"/>
                  </a:lnTo>
                  <a:lnTo>
                    <a:pt x="1205103" y="754634"/>
                  </a:lnTo>
                  <a:close/>
                </a:path>
              </a:pathLst>
            </a:custGeom>
            <a:solidFill>
              <a:srgbClr val="613DC1"/>
            </a:solidFill>
          </p:spPr>
        </p:sp>
      </p:grpSp>
      <p:grpSp>
        <p:nvGrpSpPr>
          <p:cNvPr id="25" name="Group 25"/>
          <p:cNvGrpSpPr/>
          <p:nvPr/>
        </p:nvGrpSpPr>
        <p:grpSpPr>
          <a:xfrm>
            <a:off x="10722066" y="6454824"/>
            <a:ext cx="615406" cy="355475"/>
            <a:chOff x="0" y="0"/>
            <a:chExt cx="1285896" cy="742768"/>
          </a:xfrm>
        </p:grpSpPr>
        <p:sp>
          <p:nvSpPr>
            <p:cNvPr id="26" name="Freeform 26"/>
            <p:cNvSpPr/>
            <p:nvPr/>
          </p:nvSpPr>
          <p:spPr>
            <a:xfrm>
              <a:off x="0" y="0"/>
              <a:ext cx="1285875" cy="742823"/>
            </a:xfrm>
            <a:custGeom>
              <a:avLst/>
              <a:gdLst/>
              <a:ahLst/>
              <a:cxnLst/>
              <a:rect l="l" t="t" r="r" b="b"/>
              <a:pathLst>
                <a:path w="1285875" h="742823">
                  <a:moveTo>
                    <a:pt x="1285875" y="0"/>
                  </a:moveTo>
                  <a:lnTo>
                    <a:pt x="1283716" y="116713"/>
                  </a:lnTo>
                  <a:lnTo>
                    <a:pt x="1279144" y="398526"/>
                  </a:lnTo>
                  <a:lnTo>
                    <a:pt x="1127252" y="563245"/>
                  </a:lnTo>
                  <a:lnTo>
                    <a:pt x="961390" y="742823"/>
                  </a:lnTo>
                  <a:lnTo>
                    <a:pt x="302260" y="742823"/>
                  </a:lnTo>
                  <a:lnTo>
                    <a:pt x="295656" y="563372"/>
                  </a:lnTo>
                  <a:lnTo>
                    <a:pt x="284988" y="293370"/>
                  </a:lnTo>
                  <a:lnTo>
                    <a:pt x="113792" y="116713"/>
                  </a:lnTo>
                  <a:lnTo>
                    <a:pt x="0" y="0"/>
                  </a:lnTo>
                  <a:lnTo>
                    <a:pt x="1285875" y="0"/>
                  </a:lnTo>
                  <a:close/>
                </a:path>
              </a:pathLst>
            </a:custGeom>
            <a:solidFill>
              <a:srgbClr val="613DC1"/>
            </a:solidFill>
          </p:spPr>
        </p:sp>
      </p:grpSp>
      <p:grpSp>
        <p:nvGrpSpPr>
          <p:cNvPr id="27" name="Group 27"/>
          <p:cNvGrpSpPr/>
          <p:nvPr/>
        </p:nvGrpSpPr>
        <p:grpSpPr>
          <a:xfrm>
            <a:off x="11259463" y="6478056"/>
            <a:ext cx="583828" cy="576747"/>
            <a:chOff x="0" y="0"/>
            <a:chExt cx="1219915" cy="1205117"/>
          </a:xfrm>
        </p:grpSpPr>
        <p:sp>
          <p:nvSpPr>
            <p:cNvPr id="28" name="Freeform 28"/>
            <p:cNvSpPr/>
            <p:nvPr/>
          </p:nvSpPr>
          <p:spPr>
            <a:xfrm>
              <a:off x="0" y="0"/>
              <a:ext cx="1219962" cy="1205103"/>
            </a:xfrm>
            <a:custGeom>
              <a:avLst/>
              <a:gdLst/>
              <a:ahLst/>
              <a:cxnLst/>
              <a:rect l="l" t="t" r="r" b="b"/>
              <a:pathLst>
                <a:path w="1219962" h="1205103">
                  <a:moveTo>
                    <a:pt x="1219962" y="908939"/>
                  </a:moveTo>
                  <a:lnTo>
                    <a:pt x="1136269" y="990473"/>
                  </a:lnTo>
                  <a:lnTo>
                    <a:pt x="934466" y="1187196"/>
                  </a:lnTo>
                  <a:lnTo>
                    <a:pt x="709803" y="1195451"/>
                  </a:lnTo>
                  <a:lnTo>
                    <a:pt x="465963" y="1205103"/>
                  </a:lnTo>
                  <a:lnTo>
                    <a:pt x="0" y="739902"/>
                  </a:lnTo>
                  <a:lnTo>
                    <a:pt x="122047" y="607441"/>
                  </a:lnTo>
                  <a:lnTo>
                    <a:pt x="305181" y="409194"/>
                  </a:lnTo>
                  <a:lnTo>
                    <a:pt x="308864" y="162941"/>
                  </a:lnTo>
                  <a:lnTo>
                    <a:pt x="311277" y="0"/>
                  </a:lnTo>
                  <a:lnTo>
                    <a:pt x="1219962" y="908939"/>
                  </a:lnTo>
                  <a:close/>
                </a:path>
              </a:pathLst>
            </a:custGeom>
            <a:solidFill>
              <a:srgbClr val="613DC1"/>
            </a:solidFill>
          </p:spPr>
        </p:sp>
      </p:grpSp>
      <p:grpSp>
        <p:nvGrpSpPr>
          <p:cNvPr id="29" name="Group 29"/>
          <p:cNvGrpSpPr/>
          <p:nvPr/>
        </p:nvGrpSpPr>
        <p:grpSpPr>
          <a:xfrm>
            <a:off x="11521657" y="6979908"/>
            <a:ext cx="355475" cy="615406"/>
            <a:chOff x="0" y="0"/>
            <a:chExt cx="742768" cy="1285896"/>
          </a:xfrm>
        </p:grpSpPr>
        <p:sp>
          <p:nvSpPr>
            <p:cNvPr id="30" name="Freeform 30"/>
            <p:cNvSpPr/>
            <p:nvPr/>
          </p:nvSpPr>
          <p:spPr>
            <a:xfrm>
              <a:off x="0" y="0"/>
              <a:ext cx="742823" cy="1285875"/>
            </a:xfrm>
            <a:custGeom>
              <a:avLst/>
              <a:gdLst/>
              <a:ahLst/>
              <a:cxnLst/>
              <a:rect l="l" t="t" r="r" b="b"/>
              <a:pathLst>
                <a:path w="742823" h="1285875">
                  <a:moveTo>
                    <a:pt x="742823" y="0"/>
                  </a:moveTo>
                  <a:lnTo>
                    <a:pt x="742823" y="1285875"/>
                  </a:lnTo>
                  <a:lnTo>
                    <a:pt x="626110" y="1284478"/>
                  </a:lnTo>
                  <a:lnTo>
                    <a:pt x="344297" y="1280160"/>
                  </a:lnTo>
                  <a:lnTo>
                    <a:pt x="179451" y="1128268"/>
                  </a:lnTo>
                  <a:lnTo>
                    <a:pt x="0" y="962025"/>
                  </a:lnTo>
                  <a:lnTo>
                    <a:pt x="0" y="303022"/>
                  </a:lnTo>
                  <a:lnTo>
                    <a:pt x="179451" y="295529"/>
                  </a:lnTo>
                  <a:lnTo>
                    <a:pt x="449453" y="285115"/>
                  </a:lnTo>
                  <a:lnTo>
                    <a:pt x="626110" y="113792"/>
                  </a:lnTo>
                  <a:lnTo>
                    <a:pt x="742823" y="0"/>
                  </a:lnTo>
                  <a:close/>
                </a:path>
              </a:pathLst>
            </a:custGeom>
            <a:solidFill>
              <a:srgbClr val="613DC1"/>
            </a:solidFill>
          </p:spPr>
        </p:sp>
      </p:grpSp>
      <p:grpSp>
        <p:nvGrpSpPr>
          <p:cNvPr id="31" name="Group 31"/>
          <p:cNvGrpSpPr/>
          <p:nvPr/>
        </p:nvGrpSpPr>
        <p:grpSpPr>
          <a:xfrm>
            <a:off x="11277006" y="7517308"/>
            <a:ext cx="576747" cy="584293"/>
            <a:chOff x="0" y="0"/>
            <a:chExt cx="1205117" cy="1220885"/>
          </a:xfrm>
        </p:grpSpPr>
        <p:sp>
          <p:nvSpPr>
            <p:cNvPr id="32" name="Freeform 32"/>
            <p:cNvSpPr/>
            <p:nvPr/>
          </p:nvSpPr>
          <p:spPr>
            <a:xfrm>
              <a:off x="0" y="0"/>
              <a:ext cx="1205230" cy="1220851"/>
            </a:xfrm>
            <a:custGeom>
              <a:avLst/>
              <a:gdLst/>
              <a:ahLst/>
              <a:cxnLst/>
              <a:rect l="l" t="t" r="r" b="b"/>
              <a:pathLst>
                <a:path w="1205230" h="1220851">
                  <a:moveTo>
                    <a:pt x="1205103" y="311912"/>
                  </a:moveTo>
                  <a:lnTo>
                    <a:pt x="296164" y="1220851"/>
                  </a:lnTo>
                  <a:lnTo>
                    <a:pt x="214630" y="1136269"/>
                  </a:lnTo>
                  <a:lnTo>
                    <a:pt x="17907" y="934212"/>
                  </a:lnTo>
                  <a:lnTo>
                    <a:pt x="9652" y="710565"/>
                  </a:lnTo>
                  <a:lnTo>
                    <a:pt x="0" y="465963"/>
                  </a:lnTo>
                  <a:lnTo>
                    <a:pt x="465201" y="0"/>
                  </a:lnTo>
                  <a:lnTo>
                    <a:pt x="597662" y="122047"/>
                  </a:lnTo>
                  <a:lnTo>
                    <a:pt x="795909" y="305181"/>
                  </a:lnTo>
                  <a:lnTo>
                    <a:pt x="1042162" y="309118"/>
                  </a:lnTo>
                  <a:lnTo>
                    <a:pt x="1204468" y="312039"/>
                  </a:lnTo>
                  <a:lnTo>
                    <a:pt x="1205230" y="312039"/>
                  </a:lnTo>
                  <a:close/>
                </a:path>
              </a:pathLst>
            </a:custGeom>
            <a:solidFill>
              <a:srgbClr val="613DC1"/>
            </a:solidFill>
          </p:spPr>
        </p:sp>
      </p:grpSp>
      <p:grpSp>
        <p:nvGrpSpPr>
          <p:cNvPr id="33" name="Group 33"/>
          <p:cNvGrpSpPr/>
          <p:nvPr/>
        </p:nvGrpSpPr>
        <p:grpSpPr>
          <a:xfrm>
            <a:off x="10736472" y="7779501"/>
            <a:ext cx="615057" cy="355823"/>
            <a:chOff x="0" y="0"/>
            <a:chExt cx="1285168" cy="743496"/>
          </a:xfrm>
        </p:grpSpPr>
        <p:sp>
          <p:nvSpPr>
            <p:cNvPr id="34" name="Freeform 34"/>
            <p:cNvSpPr/>
            <p:nvPr/>
          </p:nvSpPr>
          <p:spPr>
            <a:xfrm>
              <a:off x="0" y="0"/>
              <a:ext cx="1285240" cy="743458"/>
            </a:xfrm>
            <a:custGeom>
              <a:avLst/>
              <a:gdLst/>
              <a:ahLst/>
              <a:cxnLst/>
              <a:rect l="l" t="t" r="r" b="b"/>
              <a:pathLst>
                <a:path w="1285240" h="743458">
                  <a:moveTo>
                    <a:pt x="1285113" y="743458"/>
                  </a:moveTo>
                  <a:lnTo>
                    <a:pt x="0" y="743458"/>
                  </a:lnTo>
                  <a:lnTo>
                    <a:pt x="1397" y="626110"/>
                  </a:lnTo>
                  <a:lnTo>
                    <a:pt x="5842" y="344170"/>
                  </a:lnTo>
                  <a:lnTo>
                    <a:pt x="156972" y="180213"/>
                  </a:lnTo>
                  <a:lnTo>
                    <a:pt x="323850" y="0"/>
                  </a:lnTo>
                  <a:lnTo>
                    <a:pt x="982980" y="0"/>
                  </a:lnTo>
                  <a:lnTo>
                    <a:pt x="990473" y="180213"/>
                  </a:lnTo>
                  <a:lnTo>
                    <a:pt x="1000887" y="449707"/>
                  </a:lnTo>
                  <a:lnTo>
                    <a:pt x="1171448" y="626110"/>
                  </a:lnTo>
                  <a:lnTo>
                    <a:pt x="1285240" y="743458"/>
                  </a:lnTo>
                  <a:close/>
                </a:path>
              </a:pathLst>
            </a:custGeom>
            <a:solidFill>
              <a:srgbClr val="613DC1"/>
            </a:solidFill>
          </p:spPr>
        </p:sp>
      </p:grpSp>
      <p:grpSp>
        <p:nvGrpSpPr>
          <p:cNvPr id="35" name="Group 35"/>
          <p:cNvGrpSpPr/>
          <p:nvPr/>
        </p:nvGrpSpPr>
        <p:grpSpPr>
          <a:xfrm>
            <a:off x="10230209" y="7534849"/>
            <a:ext cx="584293" cy="576747"/>
            <a:chOff x="0" y="0"/>
            <a:chExt cx="1220885" cy="1205117"/>
          </a:xfrm>
        </p:grpSpPr>
        <p:sp>
          <p:nvSpPr>
            <p:cNvPr id="36" name="Freeform 36"/>
            <p:cNvSpPr/>
            <p:nvPr/>
          </p:nvSpPr>
          <p:spPr>
            <a:xfrm>
              <a:off x="0" y="0"/>
              <a:ext cx="1220851" cy="1205230"/>
            </a:xfrm>
            <a:custGeom>
              <a:avLst/>
              <a:gdLst/>
              <a:ahLst/>
              <a:cxnLst/>
              <a:rect l="l" t="t" r="r" b="b"/>
              <a:pathLst>
                <a:path w="1220851" h="1205230">
                  <a:moveTo>
                    <a:pt x="1220851" y="465963"/>
                  </a:moveTo>
                  <a:lnTo>
                    <a:pt x="1098169" y="598424"/>
                  </a:lnTo>
                  <a:lnTo>
                    <a:pt x="915035" y="795909"/>
                  </a:lnTo>
                  <a:lnTo>
                    <a:pt x="911098" y="1042162"/>
                  </a:lnTo>
                  <a:lnTo>
                    <a:pt x="908939" y="1205230"/>
                  </a:lnTo>
                  <a:lnTo>
                    <a:pt x="0" y="296164"/>
                  </a:lnTo>
                  <a:lnTo>
                    <a:pt x="84709" y="214630"/>
                  </a:lnTo>
                  <a:lnTo>
                    <a:pt x="286766" y="18669"/>
                  </a:lnTo>
                  <a:lnTo>
                    <a:pt x="510413" y="9652"/>
                  </a:lnTo>
                  <a:lnTo>
                    <a:pt x="754888" y="0"/>
                  </a:lnTo>
                  <a:lnTo>
                    <a:pt x="1220851" y="465963"/>
                  </a:lnTo>
                  <a:close/>
                </a:path>
              </a:pathLst>
            </a:custGeom>
            <a:solidFill>
              <a:srgbClr val="E2E2E2"/>
            </a:solidFill>
          </p:spPr>
        </p:sp>
      </p:grpSp>
      <p:grpSp>
        <p:nvGrpSpPr>
          <p:cNvPr id="37" name="Group 37"/>
          <p:cNvGrpSpPr/>
          <p:nvPr/>
        </p:nvGrpSpPr>
        <p:grpSpPr>
          <a:xfrm>
            <a:off x="12363380" y="6956378"/>
            <a:ext cx="391644" cy="677360"/>
            <a:chOff x="0" y="0"/>
            <a:chExt cx="818344" cy="1415349"/>
          </a:xfrm>
        </p:grpSpPr>
        <p:sp>
          <p:nvSpPr>
            <p:cNvPr id="38" name="Freeform 38"/>
            <p:cNvSpPr/>
            <p:nvPr/>
          </p:nvSpPr>
          <p:spPr>
            <a:xfrm>
              <a:off x="0" y="0"/>
              <a:ext cx="818388" cy="1415415"/>
            </a:xfrm>
            <a:custGeom>
              <a:avLst/>
              <a:gdLst/>
              <a:ahLst/>
              <a:cxnLst/>
              <a:rect l="l" t="t" r="r" b="b"/>
              <a:pathLst>
                <a:path w="818388" h="1415415">
                  <a:moveTo>
                    <a:pt x="818388" y="357251"/>
                  </a:moveTo>
                  <a:lnTo>
                    <a:pt x="818388" y="1081913"/>
                  </a:lnTo>
                  <a:lnTo>
                    <a:pt x="620014" y="1089914"/>
                  </a:lnTo>
                  <a:lnTo>
                    <a:pt x="323596" y="1101725"/>
                  </a:lnTo>
                  <a:lnTo>
                    <a:pt x="129286" y="1290193"/>
                  </a:lnTo>
                  <a:lnTo>
                    <a:pt x="0" y="1415415"/>
                  </a:lnTo>
                  <a:lnTo>
                    <a:pt x="0" y="0"/>
                  </a:lnTo>
                  <a:lnTo>
                    <a:pt x="129286" y="1651"/>
                  </a:lnTo>
                  <a:lnTo>
                    <a:pt x="439420" y="6350"/>
                  </a:lnTo>
                  <a:lnTo>
                    <a:pt x="620014" y="173609"/>
                  </a:lnTo>
                  <a:lnTo>
                    <a:pt x="818388" y="357251"/>
                  </a:lnTo>
                  <a:close/>
                </a:path>
              </a:pathLst>
            </a:custGeom>
            <a:solidFill>
              <a:srgbClr val="E2E2E2"/>
            </a:solidFill>
          </p:spPr>
        </p:sp>
      </p:grpSp>
      <p:grpSp>
        <p:nvGrpSpPr>
          <p:cNvPr id="39" name="Group 39"/>
          <p:cNvGrpSpPr/>
          <p:nvPr/>
        </p:nvGrpSpPr>
        <p:grpSpPr>
          <a:xfrm>
            <a:off x="12408624" y="6480589"/>
            <a:ext cx="576747" cy="584293"/>
            <a:chOff x="0" y="0"/>
            <a:chExt cx="1205117" cy="1220885"/>
          </a:xfrm>
        </p:grpSpPr>
        <p:sp>
          <p:nvSpPr>
            <p:cNvPr id="40" name="Freeform 40"/>
            <p:cNvSpPr/>
            <p:nvPr/>
          </p:nvSpPr>
          <p:spPr>
            <a:xfrm>
              <a:off x="0" y="0"/>
              <a:ext cx="1205103" cy="1220851"/>
            </a:xfrm>
            <a:custGeom>
              <a:avLst/>
              <a:gdLst/>
              <a:ahLst/>
              <a:cxnLst/>
              <a:rect l="l" t="t" r="r" b="b"/>
              <a:pathLst>
                <a:path w="1205103" h="1220851">
                  <a:moveTo>
                    <a:pt x="1205103" y="754888"/>
                  </a:moveTo>
                  <a:lnTo>
                    <a:pt x="739140" y="1220851"/>
                  </a:lnTo>
                  <a:lnTo>
                    <a:pt x="606679" y="1098931"/>
                  </a:lnTo>
                  <a:lnTo>
                    <a:pt x="409194" y="915670"/>
                  </a:lnTo>
                  <a:lnTo>
                    <a:pt x="163068" y="911860"/>
                  </a:lnTo>
                  <a:lnTo>
                    <a:pt x="0" y="909701"/>
                  </a:lnTo>
                  <a:lnTo>
                    <a:pt x="908939" y="0"/>
                  </a:lnTo>
                  <a:lnTo>
                    <a:pt x="990473" y="83947"/>
                  </a:lnTo>
                  <a:lnTo>
                    <a:pt x="1186434" y="286766"/>
                  </a:lnTo>
                  <a:lnTo>
                    <a:pt x="1195451" y="510159"/>
                  </a:lnTo>
                  <a:lnTo>
                    <a:pt x="1205103" y="754888"/>
                  </a:lnTo>
                  <a:close/>
                </a:path>
              </a:pathLst>
            </a:custGeom>
            <a:solidFill>
              <a:srgbClr val="E2E2E2"/>
            </a:solidFill>
          </p:spPr>
        </p:sp>
      </p:grpSp>
      <p:grpSp>
        <p:nvGrpSpPr>
          <p:cNvPr id="41" name="Group 41"/>
          <p:cNvGrpSpPr/>
          <p:nvPr/>
        </p:nvGrpSpPr>
        <p:grpSpPr>
          <a:xfrm>
            <a:off x="12910591" y="6447364"/>
            <a:ext cx="615290" cy="355475"/>
            <a:chOff x="0" y="0"/>
            <a:chExt cx="1285653" cy="742768"/>
          </a:xfrm>
        </p:grpSpPr>
        <p:sp>
          <p:nvSpPr>
            <p:cNvPr id="42" name="Freeform 42"/>
            <p:cNvSpPr/>
            <p:nvPr/>
          </p:nvSpPr>
          <p:spPr>
            <a:xfrm>
              <a:off x="0" y="0"/>
              <a:ext cx="1285621" cy="742823"/>
            </a:xfrm>
            <a:custGeom>
              <a:avLst/>
              <a:gdLst/>
              <a:ahLst/>
              <a:cxnLst/>
              <a:rect l="l" t="t" r="r" b="b"/>
              <a:pathLst>
                <a:path w="1285621" h="742823">
                  <a:moveTo>
                    <a:pt x="1285621" y="0"/>
                  </a:moveTo>
                  <a:lnTo>
                    <a:pt x="1283462" y="116713"/>
                  </a:lnTo>
                  <a:lnTo>
                    <a:pt x="1279144" y="398526"/>
                  </a:lnTo>
                  <a:lnTo>
                    <a:pt x="1127252" y="563245"/>
                  </a:lnTo>
                  <a:lnTo>
                    <a:pt x="961136" y="742823"/>
                  </a:lnTo>
                  <a:lnTo>
                    <a:pt x="302006" y="742823"/>
                  </a:lnTo>
                  <a:lnTo>
                    <a:pt x="295402" y="563372"/>
                  </a:lnTo>
                  <a:lnTo>
                    <a:pt x="284734" y="293116"/>
                  </a:lnTo>
                  <a:lnTo>
                    <a:pt x="113538" y="116713"/>
                  </a:lnTo>
                  <a:lnTo>
                    <a:pt x="0" y="0"/>
                  </a:lnTo>
                  <a:lnTo>
                    <a:pt x="1285621" y="0"/>
                  </a:lnTo>
                  <a:close/>
                </a:path>
              </a:pathLst>
            </a:custGeom>
            <a:solidFill>
              <a:srgbClr val="7464D1"/>
            </a:solidFill>
          </p:spPr>
        </p:sp>
      </p:grpSp>
      <p:grpSp>
        <p:nvGrpSpPr>
          <p:cNvPr id="43" name="Group 43"/>
          <p:cNvGrpSpPr/>
          <p:nvPr/>
        </p:nvGrpSpPr>
        <p:grpSpPr>
          <a:xfrm>
            <a:off x="13447871" y="6470598"/>
            <a:ext cx="583946" cy="576748"/>
            <a:chOff x="0" y="0"/>
            <a:chExt cx="1220160" cy="1205120"/>
          </a:xfrm>
        </p:grpSpPr>
        <p:sp>
          <p:nvSpPr>
            <p:cNvPr id="44" name="Freeform 44"/>
            <p:cNvSpPr/>
            <p:nvPr/>
          </p:nvSpPr>
          <p:spPr>
            <a:xfrm>
              <a:off x="0" y="0"/>
              <a:ext cx="1220216" cy="1205103"/>
            </a:xfrm>
            <a:custGeom>
              <a:avLst/>
              <a:gdLst/>
              <a:ahLst/>
              <a:cxnLst/>
              <a:rect l="l" t="t" r="r" b="b"/>
              <a:pathLst>
                <a:path w="1220216" h="1205103">
                  <a:moveTo>
                    <a:pt x="1220216" y="908939"/>
                  </a:moveTo>
                  <a:lnTo>
                    <a:pt x="1136269" y="990473"/>
                  </a:lnTo>
                  <a:lnTo>
                    <a:pt x="934466" y="1187196"/>
                  </a:lnTo>
                  <a:lnTo>
                    <a:pt x="709803" y="1195451"/>
                  </a:lnTo>
                  <a:lnTo>
                    <a:pt x="465963" y="1205103"/>
                  </a:lnTo>
                  <a:lnTo>
                    <a:pt x="0" y="739902"/>
                  </a:lnTo>
                  <a:lnTo>
                    <a:pt x="122047" y="607441"/>
                  </a:lnTo>
                  <a:lnTo>
                    <a:pt x="305181" y="409194"/>
                  </a:lnTo>
                  <a:lnTo>
                    <a:pt x="309118" y="162941"/>
                  </a:lnTo>
                  <a:lnTo>
                    <a:pt x="311277" y="0"/>
                  </a:lnTo>
                  <a:lnTo>
                    <a:pt x="1220216" y="908939"/>
                  </a:lnTo>
                  <a:close/>
                </a:path>
              </a:pathLst>
            </a:custGeom>
            <a:solidFill>
              <a:srgbClr val="7464D1"/>
            </a:solidFill>
          </p:spPr>
        </p:sp>
      </p:grpSp>
      <p:grpSp>
        <p:nvGrpSpPr>
          <p:cNvPr id="45" name="Group 45"/>
          <p:cNvGrpSpPr/>
          <p:nvPr/>
        </p:nvGrpSpPr>
        <p:grpSpPr>
          <a:xfrm>
            <a:off x="13710064" y="6972450"/>
            <a:ext cx="355475" cy="615406"/>
            <a:chOff x="0" y="0"/>
            <a:chExt cx="742768" cy="1285896"/>
          </a:xfrm>
        </p:grpSpPr>
        <p:sp>
          <p:nvSpPr>
            <p:cNvPr id="46" name="Freeform 46"/>
            <p:cNvSpPr/>
            <p:nvPr/>
          </p:nvSpPr>
          <p:spPr>
            <a:xfrm>
              <a:off x="0" y="0"/>
              <a:ext cx="742823" cy="1285875"/>
            </a:xfrm>
            <a:custGeom>
              <a:avLst/>
              <a:gdLst/>
              <a:ahLst/>
              <a:cxnLst/>
              <a:rect l="l" t="t" r="r" b="b"/>
              <a:pathLst>
                <a:path w="742823" h="1285875">
                  <a:moveTo>
                    <a:pt x="742823" y="0"/>
                  </a:moveTo>
                  <a:lnTo>
                    <a:pt x="742823" y="1285875"/>
                  </a:lnTo>
                  <a:lnTo>
                    <a:pt x="626110" y="1284478"/>
                  </a:lnTo>
                  <a:lnTo>
                    <a:pt x="344297" y="1279906"/>
                  </a:lnTo>
                  <a:lnTo>
                    <a:pt x="179451" y="1128014"/>
                  </a:lnTo>
                  <a:lnTo>
                    <a:pt x="0" y="962025"/>
                  </a:lnTo>
                  <a:lnTo>
                    <a:pt x="0" y="303022"/>
                  </a:lnTo>
                  <a:lnTo>
                    <a:pt x="179451" y="295529"/>
                  </a:lnTo>
                  <a:lnTo>
                    <a:pt x="449707" y="285115"/>
                  </a:lnTo>
                  <a:lnTo>
                    <a:pt x="626110" y="113792"/>
                  </a:lnTo>
                  <a:lnTo>
                    <a:pt x="742823" y="0"/>
                  </a:lnTo>
                  <a:close/>
                </a:path>
              </a:pathLst>
            </a:custGeom>
            <a:solidFill>
              <a:srgbClr val="7464D1"/>
            </a:solidFill>
          </p:spPr>
        </p:sp>
      </p:grpSp>
      <p:grpSp>
        <p:nvGrpSpPr>
          <p:cNvPr id="47" name="Group 47"/>
          <p:cNvGrpSpPr/>
          <p:nvPr/>
        </p:nvGrpSpPr>
        <p:grpSpPr>
          <a:xfrm>
            <a:off x="13465412" y="7509850"/>
            <a:ext cx="576747" cy="584177"/>
            <a:chOff x="0" y="0"/>
            <a:chExt cx="1205117" cy="1220643"/>
          </a:xfrm>
        </p:grpSpPr>
        <p:sp>
          <p:nvSpPr>
            <p:cNvPr id="48" name="Freeform 48"/>
            <p:cNvSpPr/>
            <p:nvPr/>
          </p:nvSpPr>
          <p:spPr>
            <a:xfrm>
              <a:off x="0" y="0"/>
              <a:ext cx="1205230" cy="1220597"/>
            </a:xfrm>
            <a:custGeom>
              <a:avLst/>
              <a:gdLst/>
              <a:ahLst/>
              <a:cxnLst/>
              <a:rect l="l" t="t" r="r" b="b"/>
              <a:pathLst>
                <a:path w="1205230" h="1220597">
                  <a:moveTo>
                    <a:pt x="1205103" y="311912"/>
                  </a:moveTo>
                  <a:lnTo>
                    <a:pt x="296164" y="1220597"/>
                  </a:lnTo>
                  <a:lnTo>
                    <a:pt x="214630" y="1136269"/>
                  </a:lnTo>
                  <a:lnTo>
                    <a:pt x="17907" y="934212"/>
                  </a:lnTo>
                  <a:lnTo>
                    <a:pt x="9652" y="710565"/>
                  </a:lnTo>
                  <a:lnTo>
                    <a:pt x="0" y="465963"/>
                  </a:lnTo>
                  <a:lnTo>
                    <a:pt x="465201" y="0"/>
                  </a:lnTo>
                  <a:lnTo>
                    <a:pt x="597662" y="122047"/>
                  </a:lnTo>
                  <a:lnTo>
                    <a:pt x="795909" y="305181"/>
                  </a:lnTo>
                  <a:lnTo>
                    <a:pt x="1042162" y="308864"/>
                  </a:lnTo>
                  <a:lnTo>
                    <a:pt x="1204468" y="312039"/>
                  </a:lnTo>
                  <a:lnTo>
                    <a:pt x="1205230" y="312039"/>
                  </a:lnTo>
                  <a:close/>
                </a:path>
              </a:pathLst>
            </a:custGeom>
            <a:solidFill>
              <a:srgbClr val="7464D1"/>
            </a:solidFill>
          </p:spPr>
        </p:sp>
      </p:grpSp>
      <p:grpSp>
        <p:nvGrpSpPr>
          <p:cNvPr id="49" name="Group 49"/>
          <p:cNvGrpSpPr/>
          <p:nvPr/>
        </p:nvGrpSpPr>
        <p:grpSpPr>
          <a:xfrm>
            <a:off x="12924878" y="7772043"/>
            <a:ext cx="615057" cy="355823"/>
            <a:chOff x="0" y="0"/>
            <a:chExt cx="1285168" cy="743496"/>
          </a:xfrm>
        </p:grpSpPr>
        <p:sp>
          <p:nvSpPr>
            <p:cNvPr id="50" name="Freeform 50"/>
            <p:cNvSpPr/>
            <p:nvPr/>
          </p:nvSpPr>
          <p:spPr>
            <a:xfrm>
              <a:off x="0" y="0"/>
              <a:ext cx="1285240" cy="743458"/>
            </a:xfrm>
            <a:custGeom>
              <a:avLst/>
              <a:gdLst/>
              <a:ahLst/>
              <a:cxnLst/>
              <a:rect l="l" t="t" r="r" b="b"/>
              <a:pathLst>
                <a:path w="1285240" h="743458">
                  <a:moveTo>
                    <a:pt x="1285113" y="743458"/>
                  </a:moveTo>
                  <a:lnTo>
                    <a:pt x="0" y="743458"/>
                  </a:lnTo>
                  <a:lnTo>
                    <a:pt x="1397" y="626110"/>
                  </a:lnTo>
                  <a:lnTo>
                    <a:pt x="5842" y="344170"/>
                  </a:lnTo>
                  <a:lnTo>
                    <a:pt x="156972" y="180213"/>
                  </a:lnTo>
                  <a:lnTo>
                    <a:pt x="323850" y="0"/>
                  </a:lnTo>
                  <a:lnTo>
                    <a:pt x="982980" y="0"/>
                  </a:lnTo>
                  <a:lnTo>
                    <a:pt x="990473" y="180213"/>
                  </a:lnTo>
                  <a:lnTo>
                    <a:pt x="1000887" y="449453"/>
                  </a:lnTo>
                  <a:lnTo>
                    <a:pt x="1171448" y="626110"/>
                  </a:lnTo>
                  <a:lnTo>
                    <a:pt x="1285240" y="743458"/>
                  </a:lnTo>
                  <a:close/>
                </a:path>
              </a:pathLst>
            </a:custGeom>
            <a:solidFill>
              <a:srgbClr val="7464D1"/>
            </a:solidFill>
          </p:spPr>
        </p:sp>
      </p:grpSp>
      <p:grpSp>
        <p:nvGrpSpPr>
          <p:cNvPr id="51" name="Group 51"/>
          <p:cNvGrpSpPr/>
          <p:nvPr/>
        </p:nvGrpSpPr>
        <p:grpSpPr>
          <a:xfrm>
            <a:off x="12418731" y="7527390"/>
            <a:ext cx="584177" cy="576748"/>
            <a:chOff x="0" y="0"/>
            <a:chExt cx="1220643" cy="1205120"/>
          </a:xfrm>
        </p:grpSpPr>
        <p:sp>
          <p:nvSpPr>
            <p:cNvPr id="52" name="Freeform 52"/>
            <p:cNvSpPr/>
            <p:nvPr/>
          </p:nvSpPr>
          <p:spPr>
            <a:xfrm>
              <a:off x="0" y="0"/>
              <a:ext cx="1220597" cy="1205230"/>
            </a:xfrm>
            <a:custGeom>
              <a:avLst/>
              <a:gdLst/>
              <a:ahLst/>
              <a:cxnLst/>
              <a:rect l="l" t="t" r="r" b="b"/>
              <a:pathLst>
                <a:path w="1220597" h="1205230">
                  <a:moveTo>
                    <a:pt x="1220597" y="465963"/>
                  </a:moveTo>
                  <a:lnTo>
                    <a:pt x="1097915" y="598424"/>
                  </a:lnTo>
                  <a:lnTo>
                    <a:pt x="914781" y="795909"/>
                  </a:lnTo>
                  <a:lnTo>
                    <a:pt x="910844" y="1042162"/>
                  </a:lnTo>
                  <a:lnTo>
                    <a:pt x="908685" y="1205230"/>
                  </a:lnTo>
                  <a:lnTo>
                    <a:pt x="0" y="296164"/>
                  </a:lnTo>
                  <a:lnTo>
                    <a:pt x="84455" y="214630"/>
                  </a:lnTo>
                  <a:lnTo>
                    <a:pt x="286512" y="18669"/>
                  </a:lnTo>
                  <a:lnTo>
                    <a:pt x="510159" y="9652"/>
                  </a:lnTo>
                  <a:lnTo>
                    <a:pt x="754634" y="0"/>
                  </a:lnTo>
                  <a:lnTo>
                    <a:pt x="1220597" y="465963"/>
                  </a:lnTo>
                  <a:close/>
                </a:path>
              </a:pathLst>
            </a:custGeom>
            <a:solidFill>
              <a:srgbClr val="7464D1"/>
            </a:solidFill>
          </p:spPr>
        </p:sp>
      </p:grpSp>
      <p:grpSp>
        <p:nvGrpSpPr>
          <p:cNvPr id="53" name="Group 53"/>
          <p:cNvGrpSpPr/>
          <p:nvPr/>
        </p:nvGrpSpPr>
        <p:grpSpPr>
          <a:xfrm>
            <a:off x="14551757" y="6986855"/>
            <a:ext cx="355823" cy="615406"/>
            <a:chOff x="0" y="0"/>
            <a:chExt cx="743496" cy="1285896"/>
          </a:xfrm>
        </p:grpSpPr>
        <p:sp>
          <p:nvSpPr>
            <p:cNvPr id="54" name="Freeform 54"/>
            <p:cNvSpPr/>
            <p:nvPr/>
          </p:nvSpPr>
          <p:spPr>
            <a:xfrm>
              <a:off x="0" y="0"/>
              <a:ext cx="743458" cy="1285875"/>
            </a:xfrm>
            <a:custGeom>
              <a:avLst/>
              <a:gdLst/>
              <a:ahLst/>
              <a:cxnLst/>
              <a:rect l="l" t="t" r="r" b="b"/>
              <a:pathLst>
                <a:path w="743458" h="1285875">
                  <a:moveTo>
                    <a:pt x="743458" y="324612"/>
                  </a:moveTo>
                  <a:lnTo>
                    <a:pt x="743458" y="982980"/>
                  </a:lnTo>
                  <a:lnTo>
                    <a:pt x="563245" y="990219"/>
                  </a:lnTo>
                  <a:lnTo>
                    <a:pt x="294005" y="1000887"/>
                  </a:lnTo>
                  <a:lnTo>
                    <a:pt x="117348" y="1172083"/>
                  </a:lnTo>
                  <a:lnTo>
                    <a:pt x="0" y="1285875"/>
                  </a:lnTo>
                  <a:lnTo>
                    <a:pt x="0" y="0"/>
                  </a:lnTo>
                  <a:lnTo>
                    <a:pt x="117348" y="1397"/>
                  </a:lnTo>
                  <a:lnTo>
                    <a:pt x="399288" y="5842"/>
                  </a:lnTo>
                  <a:lnTo>
                    <a:pt x="563245" y="157734"/>
                  </a:lnTo>
                  <a:lnTo>
                    <a:pt x="743458" y="324612"/>
                  </a:lnTo>
                  <a:close/>
                </a:path>
              </a:pathLst>
            </a:custGeom>
            <a:solidFill>
              <a:srgbClr val="E2E2E2"/>
            </a:solidFill>
          </p:spPr>
        </p:sp>
      </p:grpSp>
      <p:grpSp>
        <p:nvGrpSpPr>
          <p:cNvPr id="55" name="Group 55"/>
          <p:cNvGrpSpPr/>
          <p:nvPr/>
        </p:nvGrpSpPr>
        <p:grpSpPr>
          <a:xfrm>
            <a:off x="14575339" y="6480589"/>
            <a:ext cx="576748" cy="584293"/>
            <a:chOff x="0" y="0"/>
            <a:chExt cx="1205120" cy="1220885"/>
          </a:xfrm>
        </p:grpSpPr>
        <p:sp>
          <p:nvSpPr>
            <p:cNvPr id="56" name="Freeform 56"/>
            <p:cNvSpPr/>
            <p:nvPr/>
          </p:nvSpPr>
          <p:spPr>
            <a:xfrm>
              <a:off x="0" y="0"/>
              <a:ext cx="1205103" cy="1220851"/>
            </a:xfrm>
            <a:custGeom>
              <a:avLst/>
              <a:gdLst/>
              <a:ahLst/>
              <a:cxnLst/>
              <a:rect l="l" t="t" r="r" b="b"/>
              <a:pathLst>
                <a:path w="1205103" h="1220851">
                  <a:moveTo>
                    <a:pt x="1205103" y="754888"/>
                  </a:moveTo>
                  <a:lnTo>
                    <a:pt x="739140" y="1220851"/>
                  </a:lnTo>
                  <a:lnTo>
                    <a:pt x="606679" y="1098931"/>
                  </a:lnTo>
                  <a:lnTo>
                    <a:pt x="409194" y="915670"/>
                  </a:lnTo>
                  <a:lnTo>
                    <a:pt x="163068" y="911860"/>
                  </a:lnTo>
                  <a:lnTo>
                    <a:pt x="0" y="909701"/>
                  </a:lnTo>
                  <a:lnTo>
                    <a:pt x="908939" y="0"/>
                  </a:lnTo>
                  <a:lnTo>
                    <a:pt x="990473" y="83947"/>
                  </a:lnTo>
                  <a:lnTo>
                    <a:pt x="1186434" y="286766"/>
                  </a:lnTo>
                  <a:lnTo>
                    <a:pt x="1195451" y="510159"/>
                  </a:lnTo>
                  <a:lnTo>
                    <a:pt x="1205103" y="754888"/>
                  </a:lnTo>
                  <a:close/>
                </a:path>
              </a:pathLst>
            </a:custGeom>
            <a:solidFill>
              <a:srgbClr val="858BE3"/>
            </a:solidFill>
          </p:spPr>
        </p:sp>
      </p:grpSp>
      <p:grpSp>
        <p:nvGrpSpPr>
          <p:cNvPr id="57" name="Group 57"/>
          <p:cNvGrpSpPr/>
          <p:nvPr/>
        </p:nvGrpSpPr>
        <p:grpSpPr>
          <a:xfrm>
            <a:off x="15077189" y="6447364"/>
            <a:ext cx="615406" cy="355475"/>
            <a:chOff x="0" y="0"/>
            <a:chExt cx="1285896" cy="742768"/>
          </a:xfrm>
        </p:grpSpPr>
        <p:sp>
          <p:nvSpPr>
            <p:cNvPr id="58" name="Freeform 58"/>
            <p:cNvSpPr/>
            <p:nvPr/>
          </p:nvSpPr>
          <p:spPr>
            <a:xfrm>
              <a:off x="0" y="0"/>
              <a:ext cx="1285875" cy="742823"/>
            </a:xfrm>
            <a:custGeom>
              <a:avLst/>
              <a:gdLst/>
              <a:ahLst/>
              <a:cxnLst/>
              <a:rect l="l" t="t" r="r" b="b"/>
              <a:pathLst>
                <a:path w="1285875" h="742823">
                  <a:moveTo>
                    <a:pt x="1285875" y="0"/>
                  </a:moveTo>
                  <a:lnTo>
                    <a:pt x="1283716" y="116713"/>
                  </a:lnTo>
                  <a:lnTo>
                    <a:pt x="1279144" y="398526"/>
                  </a:lnTo>
                  <a:lnTo>
                    <a:pt x="1127252" y="563245"/>
                  </a:lnTo>
                  <a:lnTo>
                    <a:pt x="961390" y="742823"/>
                  </a:lnTo>
                  <a:lnTo>
                    <a:pt x="302260" y="742823"/>
                  </a:lnTo>
                  <a:lnTo>
                    <a:pt x="295656" y="563372"/>
                  </a:lnTo>
                  <a:lnTo>
                    <a:pt x="284988" y="293116"/>
                  </a:lnTo>
                  <a:lnTo>
                    <a:pt x="113792" y="116713"/>
                  </a:lnTo>
                  <a:lnTo>
                    <a:pt x="0" y="0"/>
                  </a:lnTo>
                  <a:lnTo>
                    <a:pt x="1285875" y="0"/>
                  </a:lnTo>
                  <a:close/>
                </a:path>
              </a:pathLst>
            </a:custGeom>
            <a:solidFill>
              <a:srgbClr val="858BE3"/>
            </a:solidFill>
          </p:spPr>
        </p:sp>
      </p:grpSp>
      <p:grpSp>
        <p:nvGrpSpPr>
          <p:cNvPr id="59" name="Group 59"/>
          <p:cNvGrpSpPr/>
          <p:nvPr/>
        </p:nvGrpSpPr>
        <p:grpSpPr>
          <a:xfrm>
            <a:off x="15616435" y="6483344"/>
            <a:ext cx="583828" cy="576748"/>
            <a:chOff x="0" y="0"/>
            <a:chExt cx="1219915" cy="1205120"/>
          </a:xfrm>
        </p:grpSpPr>
        <p:sp>
          <p:nvSpPr>
            <p:cNvPr id="60" name="Freeform 60"/>
            <p:cNvSpPr/>
            <p:nvPr/>
          </p:nvSpPr>
          <p:spPr>
            <a:xfrm>
              <a:off x="0" y="0"/>
              <a:ext cx="1219962" cy="1205103"/>
            </a:xfrm>
            <a:custGeom>
              <a:avLst/>
              <a:gdLst/>
              <a:ahLst/>
              <a:cxnLst/>
              <a:rect l="l" t="t" r="r" b="b"/>
              <a:pathLst>
                <a:path w="1219962" h="1205103">
                  <a:moveTo>
                    <a:pt x="1219962" y="908939"/>
                  </a:moveTo>
                  <a:lnTo>
                    <a:pt x="1136269" y="990473"/>
                  </a:lnTo>
                  <a:lnTo>
                    <a:pt x="934466" y="1187196"/>
                  </a:lnTo>
                  <a:lnTo>
                    <a:pt x="709803" y="1195451"/>
                  </a:lnTo>
                  <a:lnTo>
                    <a:pt x="465963" y="1205103"/>
                  </a:lnTo>
                  <a:lnTo>
                    <a:pt x="0" y="739902"/>
                  </a:lnTo>
                  <a:lnTo>
                    <a:pt x="122047" y="607441"/>
                  </a:lnTo>
                  <a:lnTo>
                    <a:pt x="305181" y="409194"/>
                  </a:lnTo>
                  <a:lnTo>
                    <a:pt x="308864" y="162941"/>
                  </a:lnTo>
                  <a:lnTo>
                    <a:pt x="311277" y="0"/>
                  </a:lnTo>
                  <a:lnTo>
                    <a:pt x="1219962" y="908939"/>
                  </a:lnTo>
                  <a:close/>
                </a:path>
              </a:pathLst>
            </a:custGeom>
            <a:solidFill>
              <a:srgbClr val="858BE3"/>
            </a:solidFill>
          </p:spPr>
        </p:sp>
      </p:grpSp>
      <p:grpSp>
        <p:nvGrpSpPr>
          <p:cNvPr id="61" name="Group 61"/>
          <p:cNvGrpSpPr/>
          <p:nvPr/>
        </p:nvGrpSpPr>
        <p:grpSpPr>
          <a:xfrm>
            <a:off x="15873035" y="6956378"/>
            <a:ext cx="355475" cy="615406"/>
            <a:chOff x="0" y="0"/>
            <a:chExt cx="742768" cy="1285896"/>
          </a:xfrm>
        </p:grpSpPr>
        <p:sp>
          <p:nvSpPr>
            <p:cNvPr id="62" name="Freeform 62"/>
            <p:cNvSpPr/>
            <p:nvPr/>
          </p:nvSpPr>
          <p:spPr>
            <a:xfrm>
              <a:off x="0" y="0"/>
              <a:ext cx="742823" cy="1285875"/>
            </a:xfrm>
            <a:custGeom>
              <a:avLst/>
              <a:gdLst/>
              <a:ahLst/>
              <a:cxnLst/>
              <a:rect l="l" t="t" r="r" b="b"/>
              <a:pathLst>
                <a:path w="742823" h="1285875">
                  <a:moveTo>
                    <a:pt x="742823" y="0"/>
                  </a:moveTo>
                  <a:lnTo>
                    <a:pt x="742823" y="1285875"/>
                  </a:lnTo>
                  <a:lnTo>
                    <a:pt x="626110" y="1284478"/>
                  </a:lnTo>
                  <a:lnTo>
                    <a:pt x="344297" y="1279906"/>
                  </a:lnTo>
                  <a:lnTo>
                    <a:pt x="179451" y="1128014"/>
                  </a:lnTo>
                  <a:lnTo>
                    <a:pt x="0" y="962025"/>
                  </a:lnTo>
                  <a:lnTo>
                    <a:pt x="0" y="303022"/>
                  </a:lnTo>
                  <a:lnTo>
                    <a:pt x="179451" y="295529"/>
                  </a:lnTo>
                  <a:lnTo>
                    <a:pt x="449453" y="285115"/>
                  </a:lnTo>
                  <a:lnTo>
                    <a:pt x="626110" y="113792"/>
                  </a:lnTo>
                  <a:lnTo>
                    <a:pt x="742823" y="0"/>
                  </a:lnTo>
                  <a:close/>
                </a:path>
              </a:pathLst>
            </a:custGeom>
            <a:solidFill>
              <a:srgbClr val="858BE3"/>
            </a:solidFill>
          </p:spPr>
        </p:sp>
      </p:grpSp>
      <p:grpSp>
        <p:nvGrpSpPr>
          <p:cNvPr id="63" name="Group 63"/>
          <p:cNvGrpSpPr/>
          <p:nvPr/>
        </p:nvGrpSpPr>
        <p:grpSpPr>
          <a:xfrm>
            <a:off x="15633978" y="7522596"/>
            <a:ext cx="576747" cy="584177"/>
            <a:chOff x="0" y="0"/>
            <a:chExt cx="1205117" cy="1220643"/>
          </a:xfrm>
        </p:grpSpPr>
        <p:sp>
          <p:nvSpPr>
            <p:cNvPr id="64" name="Freeform 64"/>
            <p:cNvSpPr/>
            <p:nvPr/>
          </p:nvSpPr>
          <p:spPr>
            <a:xfrm>
              <a:off x="0" y="0"/>
              <a:ext cx="1205230" cy="1220597"/>
            </a:xfrm>
            <a:custGeom>
              <a:avLst/>
              <a:gdLst/>
              <a:ahLst/>
              <a:cxnLst/>
              <a:rect l="l" t="t" r="r" b="b"/>
              <a:pathLst>
                <a:path w="1205230" h="1220597">
                  <a:moveTo>
                    <a:pt x="1205103" y="311912"/>
                  </a:moveTo>
                  <a:lnTo>
                    <a:pt x="296164" y="1220597"/>
                  </a:lnTo>
                  <a:lnTo>
                    <a:pt x="214630" y="1136269"/>
                  </a:lnTo>
                  <a:lnTo>
                    <a:pt x="17907" y="934212"/>
                  </a:lnTo>
                  <a:lnTo>
                    <a:pt x="9652" y="710565"/>
                  </a:lnTo>
                  <a:lnTo>
                    <a:pt x="0" y="465963"/>
                  </a:lnTo>
                  <a:lnTo>
                    <a:pt x="465201" y="0"/>
                  </a:lnTo>
                  <a:lnTo>
                    <a:pt x="597662" y="122047"/>
                  </a:lnTo>
                  <a:lnTo>
                    <a:pt x="795909" y="305181"/>
                  </a:lnTo>
                  <a:lnTo>
                    <a:pt x="1042162" y="308864"/>
                  </a:lnTo>
                  <a:lnTo>
                    <a:pt x="1204468" y="312039"/>
                  </a:lnTo>
                  <a:lnTo>
                    <a:pt x="1205230" y="312039"/>
                  </a:lnTo>
                  <a:close/>
                </a:path>
              </a:pathLst>
            </a:custGeom>
            <a:solidFill>
              <a:srgbClr val="858BE3"/>
            </a:solidFill>
          </p:spPr>
        </p:sp>
      </p:grpSp>
      <p:grpSp>
        <p:nvGrpSpPr>
          <p:cNvPr id="65" name="Group 65"/>
          <p:cNvGrpSpPr/>
          <p:nvPr/>
        </p:nvGrpSpPr>
        <p:grpSpPr>
          <a:xfrm>
            <a:off x="15091595" y="7772043"/>
            <a:ext cx="615057" cy="355823"/>
            <a:chOff x="0" y="0"/>
            <a:chExt cx="1285168" cy="743496"/>
          </a:xfrm>
        </p:grpSpPr>
        <p:sp>
          <p:nvSpPr>
            <p:cNvPr id="66" name="Freeform 66"/>
            <p:cNvSpPr/>
            <p:nvPr/>
          </p:nvSpPr>
          <p:spPr>
            <a:xfrm>
              <a:off x="0" y="0"/>
              <a:ext cx="1285240" cy="743458"/>
            </a:xfrm>
            <a:custGeom>
              <a:avLst/>
              <a:gdLst/>
              <a:ahLst/>
              <a:cxnLst/>
              <a:rect l="l" t="t" r="r" b="b"/>
              <a:pathLst>
                <a:path w="1285240" h="743458">
                  <a:moveTo>
                    <a:pt x="1285113" y="743458"/>
                  </a:moveTo>
                  <a:lnTo>
                    <a:pt x="0" y="743458"/>
                  </a:lnTo>
                  <a:lnTo>
                    <a:pt x="1397" y="626110"/>
                  </a:lnTo>
                  <a:lnTo>
                    <a:pt x="5842" y="344170"/>
                  </a:lnTo>
                  <a:lnTo>
                    <a:pt x="156972" y="180213"/>
                  </a:lnTo>
                  <a:lnTo>
                    <a:pt x="323850" y="0"/>
                  </a:lnTo>
                  <a:lnTo>
                    <a:pt x="982980" y="0"/>
                  </a:lnTo>
                  <a:lnTo>
                    <a:pt x="990473" y="180213"/>
                  </a:lnTo>
                  <a:lnTo>
                    <a:pt x="1000887" y="449453"/>
                  </a:lnTo>
                  <a:lnTo>
                    <a:pt x="1171448" y="626110"/>
                  </a:lnTo>
                  <a:lnTo>
                    <a:pt x="1285240" y="743458"/>
                  </a:lnTo>
                  <a:close/>
                </a:path>
              </a:pathLst>
            </a:custGeom>
            <a:solidFill>
              <a:srgbClr val="858BE3"/>
            </a:solidFill>
          </p:spPr>
        </p:sp>
      </p:grpSp>
      <p:grpSp>
        <p:nvGrpSpPr>
          <p:cNvPr id="67" name="Group 67"/>
          <p:cNvGrpSpPr/>
          <p:nvPr/>
        </p:nvGrpSpPr>
        <p:grpSpPr>
          <a:xfrm>
            <a:off x="14585331" y="7527390"/>
            <a:ext cx="584293" cy="576748"/>
            <a:chOff x="0" y="0"/>
            <a:chExt cx="1220885" cy="1205120"/>
          </a:xfrm>
        </p:grpSpPr>
        <p:sp>
          <p:nvSpPr>
            <p:cNvPr id="68" name="Freeform 68"/>
            <p:cNvSpPr/>
            <p:nvPr/>
          </p:nvSpPr>
          <p:spPr>
            <a:xfrm>
              <a:off x="0" y="0"/>
              <a:ext cx="1220851" cy="1205230"/>
            </a:xfrm>
            <a:custGeom>
              <a:avLst/>
              <a:gdLst/>
              <a:ahLst/>
              <a:cxnLst/>
              <a:rect l="l" t="t" r="r" b="b"/>
              <a:pathLst>
                <a:path w="1220851" h="1205230">
                  <a:moveTo>
                    <a:pt x="1220851" y="465963"/>
                  </a:moveTo>
                  <a:lnTo>
                    <a:pt x="1098169" y="598424"/>
                  </a:lnTo>
                  <a:lnTo>
                    <a:pt x="915035" y="795909"/>
                  </a:lnTo>
                  <a:lnTo>
                    <a:pt x="911098" y="1042162"/>
                  </a:lnTo>
                  <a:lnTo>
                    <a:pt x="908939" y="1205230"/>
                  </a:lnTo>
                  <a:lnTo>
                    <a:pt x="0" y="296164"/>
                  </a:lnTo>
                  <a:lnTo>
                    <a:pt x="84709" y="214630"/>
                  </a:lnTo>
                  <a:lnTo>
                    <a:pt x="286766" y="18669"/>
                  </a:lnTo>
                  <a:lnTo>
                    <a:pt x="510413" y="9652"/>
                  </a:lnTo>
                  <a:lnTo>
                    <a:pt x="754888" y="0"/>
                  </a:lnTo>
                  <a:lnTo>
                    <a:pt x="1220851" y="465963"/>
                  </a:lnTo>
                  <a:close/>
                </a:path>
              </a:pathLst>
            </a:custGeom>
            <a:solidFill>
              <a:srgbClr val="858BE3"/>
            </a:solidFill>
          </p:spPr>
        </p:sp>
      </p:grpSp>
      <p:sp>
        <p:nvSpPr>
          <p:cNvPr id="69" name="TextBox 69"/>
          <p:cNvSpPr txBox="1"/>
          <p:nvPr/>
        </p:nvSpPr>
        <p:spPr>
          <a:xfrm>
            <a:off x="14927524" y="7135043"/>
            <a:ext cx="931224" cy="295275"/>
          </a:xfrm>
          <a:prstGeom prst="rect">
            <a:avLst/>
          </a:prstGeom>
        </p:spPr>
        <p:txBody>
          <a:bodyPr lIns="0" tIns="0" rIns="0" bIns="0" rtlCol="0" anchor="t">
            <a:spAutoFit/>
          </a:bodyPr>
          <a:lstStyle/>
          <a:p>
            <a:pPr algn="ctr">
              <a:lnSpc>
                <a:spcPts val="2339"/>
              </a:lnSpc>
            </a:pPr>
            <a:r>
              <a:rPr lang="en-US" sz="1949">
                <a:solidFill>
                  <a:srgbClr val="000000"/>
                </a:solidFill>
                <a:latin typeface="Roboto"/>
                <a:ea typeface="Roboto"/>
                <a:cs typeface="Roboto"/>
                <a:sym typeface="Roboto"/>
              </a:rPr>
              <a:t>93%</a:t>
            </a:r>
          </a:p>
        </p:txBody>
      </p:sp>
      <p:sp>
        <p:nvSpPr>
          <p:cNvPr id="70" name="TextBox 70"/>
          <p:cNvSpPr txBox="1"/>
          <p:nvPr/>
        </p:nvSpPr>
        <p:spPr>
          <a:xfrm>
            <a:off x="12796447" y="7135028"/>
            <a:ext cx="869582" cy="295275"/>
          </a:xfrm>
          <a:prstGeom prst="rect">
            <a:avLst/>
          </a:prstGeom>
        </p:spPr>
        <p:txBody>
          <a:bodyPr lIns="0" tIns="0" rIns="0" bIns="0" rtlCol="0" anchor="t">
            <a:spAutoFit/>
          </a:bodyPr>
          <a:lstStyle/>
          <a:p>
            <a:pPr algn="ctr">
              <a:lnSpc>
                <a:spcPts val="2339"/>
              </a:lnSpc>
            </a:pPr>
            <a:r>
              <a:rPr lang="en-US" sz="1949">
                <a:solidFill>
                  <a:srgbClr val="000000"/>
                </a:solidFill>
                <a:latin typeface="Roboto"/>
                <a:ea typeface="Roboto"/>
                <a:cs typeface="Roboto"/>
                <a:sym typeface="Roboto"/>
              </a:rPr>
              <a:t>84%</a:t>
            </a:r>
          </a:p>
        </p:txBody>
      </p:sp>
      <p:sp>
        <p:nvSpPr>
          <p:cNvPr id="71" name="TextBox 71"/>
          <p:cNvSpPr txBox="1"/>
          <p:nvPr/>
        </p:nvSpPr>
        <p:spPr>
          <a:xfrm>
            <a:off x="10602096" y="7142524"/>
            <a:ext cx="869582" cy="295275"/>
          </a:xfrm>
          <a:prstGeom prst="rect">
            <a:avLst/>
          </a:prstGeom>
        </p:spPr>
        <p:txBody>
          <a:bodyPr lIns="0" tIns="0" rIns="0" bIns="0" rtlCol="0" anchor="t">
            <a:spAutoFit/>
          </a:bodyPr>
          <a:lstStyle/>
          <a:p>
            <a:pPr algn="ctr">
              <a:lnSpc>
                <a:spcPts val="2339"/>
              </a:lnSpc>
            </a:pPr>
            <a:r>
              <a:rPr lang="en-US" sz="1949">
                <a:solidFill>
                  <a:srgbClr val="000000"/>
                </a:solidFill>
                <a:latin typeface="Roboto"/>
                <a:ea typeface="Roboto"/>
                <a:cs typeface="Roboto"/>
                <a:sym typeface="Roboto"/>
              </a:rPr>
              <a:t>79%</a:t>
            </a:r>
          </a:p>
        </p:txBody>
      </p:sp>
      <p:sp>
        <p:nvSpPr>
          <p:cNvPr id="72" name="TextBox 72"/>
          <p:cNvSpPr txBox="1"/>
          <p:nvPr/>
        </p:nvSpPr>
        <p:spPr>
          <a:xfrm>
            <a:off x="12309019" y="8468700"/>
            <a:ext cx="1813345" cy="295275"/>
          </a:xfrm>
          <a:prstGeom prst="rect">
            <a:avLst/>
          </a:prstGeom>
        </p:spPr>
        <p:txBody>
          <a:bodyPr lIns="0" tIns="0" rIns="0" bIns="0" rtlCol="0" anchor="t">
            <a:spAutoFit/>
          </a:bodyPr>
          <a:lstStyle/>
          <a:p>
            <a:pPr algn="ctr">
              <a:lnSpc>
                <a:spcPts val="2339"/>
              </a:lnSpc>
            </a:pPr>
            <a:r>
              <a:rPr lang="en-US" sz="1949">
                <a:solidFill>
                  <a:srgbClr val="000000"/>
                </a:solidFill>
                <a:latin typeface="Roboto"/>
                <a:ea typeface="Roboto"/>
                <a:cs typeface="Roboto"/>
                <a:sym typeface="Roboto"/>
              </a:rPr>
              <a:t>Hà Nội</a:t>
            </a:r>
          </a:p>
        </p:txBody>
      </p:sp>
      <p:sp>
        <p:nvSpPr>
          <p:cNvPr id="73" name="TextBox 73"/>
          <p:cNvSpPr txBox="1"/>
          <p:nvPr/>
        </p:nvSpPr>
        <p:spPr>
          <a:xfrm>
            <a:off x="14585331" y="8468700"/>
            <a:ext cx="1813345" cy="581025"/>
          </a:xfrm>
          <a:prstGeom prst="rect">
            <a:avLst/>
          </a:prstGeom>
        </p:spPr>
        <p:txBody>
          <a:bodyPr lIns="0" tIns="0" rIns="0" bIns="0" rtlCol="0" anchor="t">
            <a:spAutoFit/>
          </a:bodyPr>
          <a:lstStyle/>
          <a:p>
            <a:pPr algn="ctr">
              <a:lnSpc>
                <a:spcPts val="2339"/>
              </a:lnSpc>
            </a:pPr>
            <a:r>
              <a:rPr lang="en-US" sz="1949">
                <a:solidFill>
                  <a:srgbClr val="000000"/>
                </a:solidFill>
                <a:latin typeface="Roboto"/>
                <a:ea typeface="Roboto"/>
                <a:cs typeface="Roboto"/>
                <a:sym typeface="Roboto"/>
              </a:rPr>
              <a:t>TP. Hồ Chí Minh (cũ)</a:t>
            </a:r>
          </a:p>
        </p:txBody>
      </p:sp>
      <p:sp>
        <p:nvSpPr>
          <p:cNvPr id="74" name="TextBox 74"/>
          <p:cNvSpPr txBox="1"/>
          <p:nvPr/>
        </p:nvSpPr>
        <p:spPr>
          <a:xfrm>
            <a:off x="10139821" y="8468700"/>
            <a:ext cx="1813345" cy="295275"/>
          </a:xfrm>
          <a:prstGeom prst="rect">
            <a:avLst/>
          </a:prstGeom>
        </p:spPr>
        <p:txBody>
          <a:bodyPr lIns="0" tIns="0" rIns="0" bIns="0" rtlCol="0" anchor="t">
            <a:spAutoFit/>
          </a:bodyPr>
          <a:lstStyle/>
          <a:p>
            <a:pPr algn="ctr">
              <a:lnSpc>
                <a:spcPts val="2339"/>
              </a:lnSpc>
            </a:pPr>
            <a:r>
              <a:rPr lang="en-US" sz="1949">
                <a:solidFill>
                  <a:srgbClr val="000000"/>
                </a:solidFill>
                <a:latin typeface="Roboto"/>
                <a:ea typeface="Roboto"/>
                <a:cs typeface="Roboto"/>
                <a:sym typeface="Roboto"/>
              </a:rPr>
              <a:t>Đã hoạt động</a:t>
            </a:r>
          </a:p>
        </p:txBody>
      </p:sp>
      <p:sp>
        <p:nvSpPr>
          <p:cNvPr id="75" name="TextBox 75"/>
          <p:cNvSpPr txBox="1"/>
          <p:nvPr/>
        </p:nvSpPr>
        <p:spPr>
          <a:xfrm>
            <a:off x="11621679" y="5594675"/>
            <a:ext cx="3295138" cy="295275"/>
          </a:xfrm>
          <a:prstGeom prst="rect">
            <a:avLst/>
          </a:prstGeom>
        </p:spPr>
        <p:txBody>
          <a:bodyPr lIns="0" tIns="0" rIns="0" bIns="0" rtlCol="0" anchor="t">
            <a:spAutoFit/>
          </a:bodyPr>
          <a:lstStyle/>
          <a:p>
            <a:pPr algn="ctr">
              <a:lnSpc>
                <a:spcPts val="2339"/>
              </a:lnSpc>
            </a:pPr>
            <a:r>
              <a:rPr lang="en-US" sz="1949" b="1">
                <a:solidFill>
                  <a:srgbClr val="000000"/>
                </a:solidFill>
                <a:latin typeface="Roboto Bold"/>
                <a:ea typeface="Roboto Bold"/>
                <a:cs typeface="Roboto Bold"/>
                <a:sym typeface="Roboto Bold"/>
              </a:rPr>
              <a:t>Tỷ lệ lấp đầy</a:t>
            </a:r>
          </a:p>
        </p:txBody>
      </p:sp>
      <p:sp>
        <p:nvSpPr>
          <p:cNvPr id="76" name="TextBox 76"/>
          <p:cNvSpPr txBox="1"/>
          <p:nvPr/>
        </p:nvSpPr>
        <p:spPr>
          <a:xfrm>
            <a:off x="9683624" y="2664850"/>
            <a:ext cx="6972037" cy="1369546"/>
          </a:xfrm>
          <a:prstGeom prst="rect">
            <a:avLst/>
          </a:prstGeom>
        </p:spPr>
        <p:txBody>
          <a:bodyPr lIns="0" tIns="0" rIns="0" bIns="0" rtlCol="0" anchor="t">
            <a:spAutoFit/>
          </a:bodyPr>
          <a:lstStyle/>
          <a:p>
            <a:pPr algn="just">
              <a:lnSpc>
                <a:spcPts val="2729"/>
              </a:lnSpc>
            </a:pPr>
            <a:r>
              <a:rPr lang="en-US" sz="1949">
                <a:solidFill>
                  <a:srgbClr val="000000"/>
                </a:solidFill>
                <a:latin typeface="Roboto"/>
                <a:ea typeface="Roboto"/>
                <a:cs typeface="Roboto"/>
                <a:sym typeface="Roboto"/>
              </a:rPr>
              <a:t>Tổng vốn đầu tư nước ngoài đăng ký vào Việt Nam tính đến ngày 31/12/2025 đạt 38,42 tỷ USD, tăng 0,5% so với năm trước. FDI thực hiện cả năm ước đạt 27,62 tỷ USD, tăng 9% so với cùng kỳ và xác lập mức cao nhất trong giai đoạn 2021-2025.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18</a:t>
            </a:r>
          </a:p>
        </p:txBody>
      </p:sp>
      <p:sp>
        <p:nvSpPr>
          <p:cNvPr id="4" name="TextBox 4"/>
          <p:cNvSpPr txBox="1"/>
          <p:nvPr/>
        </p:nvSpPr>
        <p:spPr>
          <a:xfrm>
            <a:off x="8402780" y="203701"/>
            <a:ext cx="9590716"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THƯƠNG MẠI - BÁN LẺ</a:t>
            </a:r>
          </a:p>
        </p:txBody>
      </p:sp>
      <p:pic>
        <p:nvPicPr>
          <p:cNvPr id="5" name="Picture 5"/>
          <p:cNvPicPr>
            <a:picLocks noChangeAspect="1"/>
          </p:cNvPicPr>
          <p:nvPr/>
        </p:nvPicPr>
        <p:blipFill>
          <a:blip r:embed="rId3"/>
          <a:stretch>
            <a:fillRect/>
          </a:stretch>
        </p:blipFill>
        <p:spPr>
          <a:xfrm>
            <a:off x="236493" y="580975"/>
            <a:ext cx="9912232" cy="5014156"/>
          </a:xfrm>
          <a:prstGeom prst="rect">
            <a:avLst/>
          </a:prstGeom>
        </p:spPr>
      </p:pic>
      <p:grpSp>
        <p:nvGrpSpPr>
          <p:cNvPr id="6" name="Group 6"/>
          <p:cNvGrpSpPr/>
          <p:nvPr/>
        </p:nvGrpSpPr>
        <p:grpSpPr>
          <a:xfrm>
            <a:off x="1062512" y="4945163"/>
            <a:ext cx="4024045" cy="4313137"/>
            <a:chOff x="0" y="0"/>
            <a:chExt cx="570303" cy="611274"/>
          </a:xfrm>
        </p:grpSpPr>
        <p:sp>
          <p:nvSpPr>
            <p:cNvPr id="7" name="Freeform 7"/>
            <p:cNvSpPr/>
            <p:nvPr/>
          </p:nvSpPr>
          <p:spPr>
            <a:xfrm>
              <a:off x="0" y="0"/>
              <a:ext cx="570303" cy="611274"/>
            </a:xfrm>
            <a:custGeom>
              <a:avLst/>
              <a:gdLst/>
              <a:ahLst/>
              <a:cxnLst/>
              <a:rect l="l" t="t" r="r" b="b"/>
              <a:pathLst>
                <a:path w="570303" h="611274">
                  <a:moveTo>
                    <a:pt x="49060" y="0"/>
                  </a:moveTo>
                  <a:lnTo>
                    <a:pt x="521243" y="0"/>
                  </a:lnTo>
                  <a:cubicBezTo>
                    <a:pt x="534255" y="0"/>
                    <a:pt x="546733" y="5169"/>
                    <a:pt x="555934" y="14369"/>
                  </a:cubicBezTo>
                  <a:cubicBezTo>
                    <a:pt x="565134" y="23570"/>
                    <a:pt x="570303" y="36048"/>
                    <a:pt x="570303" y="49060"/>
                  </a:cubicBezTo>
                  <a:lnTo>
                    <a:pt x="570303" y="562215"/>
                  </a:lnTo>
                  <a:cubicBezTo>
                    <a:pt x="570303" y="589310"/>
                    <a:pt x="548338" y="611274"/>
                    <a:pt x="521243" y="611274"/>
                  </a:cubicBezTo>
                  <a:lnTo>
                    <a:pt x="49060" y="611274"/>
                  </a:lnTo>
                  <a:cubicBezTo>
                    <a:pt x="36048" y="611274"/>
                    <a:pt x="23570" y="606106"/>
                    <a:pt x="14369" y="596905"/>
                  </a:cubicBezTo>
                  <a:cubicBezTo>
                    <a:pt x="5169" y="587705"/>
                    <a:pt x="0" y="575226"/>
                    <a:pt x="0" y="562215"/>
                  </a:cubicBezTo>
                  <a:lnTo>
                    <a:pt x="0" y="49060"/>
                  </a:lnTo>
                  <a:cubicBezTo>
                    <a:pt x="0" y="21965"/>
                    <a:pt x="21965" y="0"/>
                    <a:pt x="49060" y="0"/>
                  </a:cubicBezTo>
                  <a:close/>
                </a:path>
              </a:pathLst>
            </a:custGeom>
            <a:blipFill>
              <a:blip r:embed="rId4"/>
              <a:stretch>
                <a:fillRect l="-21529" r="-21529"/>
              </a:stretch>
            </a:blipFill>
          </p:spPr>
        </p:sp>
      </p:grpSp>
      <p:grpSp>
        <p:nvGrpSpPr>
          <p:cNvPr id="8" name="Group 8"/>
          <p:cNvGrpSpPr/>
          <p:nvPr/>
        </p:nvGrpSpPr>
        <p:grpSpPr>
          <a:xfrm>
            <a:off x="5319261" y="4945163"/>
            <a:ext cx="4003444" cy="4313137"/>
            <a:chOff x="0" y="0"/>
            <a:chExt cx="495163" cy="533467"/>
          </a:xfrm>
        </p:grpSpPr>
        <p:sp>
          <p:nvSpPr>
            <p:cNvPr id="9" name="Freeform 9"/>
            <p:cNvSpPr/>
            <p:nvPr/>
          </p:nvSpPr>
          <p:spPr>
            <a:xfrm>
              <a:off x="0" y="0"/>
              <a:ext cx="495163" cy="533467"/>
            </a:xfrm>
            <a:custGeom>
              <a:avLst/>
              <a:gdLst/>
              <a:ahLst/>
              <a:cxnLst/>
              <a:rect l="l" t="t" r="r" b="b"/>
              <a:pathLst>
                <a:path w="495163" h="533467">
                  <a:moveTo>
                    <a:pt x="49312" y="0"/>
                  </a:moveTo>
                  <a:lnTo>
                    <a:pt x="445850" y="0"/>
                  </a:lnTo>
                  <a:cubicBezTo>
                    <a:pt x="473085" y="0"/>
                    <a:pt x="495163" y="22078"/>
                    <a:pt x="495163" y="49312"/>
                  </a:cubicBezTo>
                  <a:lnTo>
                    <a:pt x="495163" y="484154"/>
                  </a:lnTo>
                  <a:cubicBezTo>
                    <a:pt x="495163" y="511389"/>
                    <a:pt x="473085" y="533467"/>
                    <a:pt x="445850" y="533467"/>
                  </a:cubicBezTo>
                  <a:lnTo>
                    <a:pt x="49312" y="533467"/>
                  </a:lnTo>
                  <a:cubicBezTo>
                    <a:pt x="22078" y="533467"/>
                    <a:pt x="0" y="511389"/>
                    <a:pt x="0" y="484154"/>
                  </a:cubicBezTo>
                  <a:lnTo>
                    <a:pt x="0" y="49312"/>
                  </a:lnTo>
                  <a:cubicBezTo>
                    <a:pt x="0" y="22078"/>
                    <a:pt x="22078" y="0"/>
                    <a:pt x="49312" y="0"/>
                  </a:cubicBezTo>
                  <a:close/>
                </a:path>
              </a:pathLst>
            </a:custGeom>
            <a:blipFill>
              <a:blip r:embed="rId5"/>
              <a:stretch>
                <a:fillRect l="-65936" r="-26146" b="-11431"/>
              </a:stretch>
            </a:blipFill>
          </p:spPr>
        </p:sp>
      </p:grpSp>
      <p:sp>
        <p:nvSpPr>
          <p:cNvPr id="10" name="TextBox 10"/>
          <p:cNvSpPr txBox="1"/>
          <p:nvPr/>
        </p:nvSpPr>
        <p:spPr>
          <a:xfrm>
            <a:off x="10344393" y="1379314"/>
            <a:ext cx="6914907" cy="7536123"/>
          </a:xfrm>
          <a:prstGeom prst="rect">
            <a:avLst/>
          </a:prstGeom>
        </p:spPr>
        <p:txBody>
          <a:bodyPr lIns="0" tIns="0" rIns="0" bIns="0" rtlCol="0" anchor="t">
            <a:spAutoFit/>
          </a:bodyPr>
          <a:lstStyle/>
          <a:p>
            <a:pPr algn="just">
              <a:lnSpc>
                <a:spcPts val="2768"/>
              </a:lnSpc>
            </a:pPr>
            <a:endParaRPr/>
          </a:p>
          <a:p>
            <a:pPr algn="just">
              <a:lnSpc>
                <a:spcPts val="2768"/>
              </a:lnSpc>
            </a:pPr>
            <a:r>
              <a:rPr lang="en-US" sz="1949" b="1" spc="-70">
                <a:solidFill>
                  <a:srgbClr val="000000"/>
                </a:solidFill>
                <a:latin typeface="Roboto Bold"/>
                <a:ea typeface="Roboto Bold"/>
                <a:cs typeface="Roboto Bold"/>
                <a:sym typeface="Roboto Bold"/>
              </a:rPr>
              <a:t>NGUỒN CUNG</a:t>
            </a:r>
          </a:p>
          <a:p>
            <a:pPr marL="421004" lvl="1" indent="-210502" algn="just">
              <a:lnSpc>
                <a:spcPts val="2768"/>
              </a:lnSpc>
              <a:buFont typeface="Arial"/>
              <a:buChar char="•"/>
            </a:pPr>
            <a:r>
              <a:rPr lang="en-US" sz="1949" b="1" spc="-70">
                <a:solidFill>
                  <a:srgbClr val="000000"/>
                </a:solidFill>
                <a:latin typeface="Roboto Bold"/>
                <a:ea typeface="Roboto Bold"/>
                <a:cs typeface="Roboto Bold"/>
                <a:sym typeface="Roboto Bold"/>
              </a:rPr>
              <a:t>Trong quý 4:</a:t>
            </a:r>
            <a:r>
              <a:rPr lang="en-US" sz="1949" spc="-70">
                <a:solidFill>
                  <a:srgbClr val="000000"/>
                </a:solidFill>
                <a:latin typeface="Roboto"/>
                <a:ea typeface="Roboto"/>
                <a:cs typeface="Roboto"/>
                <a:sym typeface="Roboto"/>
              </a:rPr>
              <a:t> +216 nghìn m2</a:t>
            </a:r>
          </a:p>
          <a:p>
            <a:pPr marL="421004" lvl="1" indent="-210502" algn="just">
              <a:lnSpc>
                <a:spcPts val="2768"/>
              </a:lnSpc>
              <a:buFont typeface="Arial"/>
              <a:buChar char="•"/>
            </a:pPr>
            <a:r>
              <a:rPr lang="en-US" sz="1949" b="1" spc="-70">
                <a:solidFill>
                  <a:srgbClr val="000000"/>
                </a:solidFill>
                <a:latin typeface="Roboto Bold"/>
                <a:ea typeface="Roboto Bold"/>
                <a:cs typeface="Roboto Bold"/>
                <a:sym typeface="Roboto Bold"/>
              </a:rPr>
              <a:t>Trong năm 2025: </a:t>
            </a:r>
            <a:r>
              <a:rPr lang="en-US" sz="1949" spc="-70">
                <a:solidFill>
                  <a:srgbClr val="000000"/>
                </a:solidFill>
                <a:latin typeface="Roboto"/>
                <a:ea typeface="Roboto"/>
                <a:cs typeface="Roboto"/>
                <a:sym typeface="Roboto"/>
              </a:rPr>
              <a:t>+418 nghìn m2, gấp 1,4 lần năm 2024 và gấp 4 lần năm 2023.</a:t>
            </a:r>
          </a:p>
          <a:p>
            <a:pPr algn="just">
              <a:lnSpc>
                <a:spcPts val="2768"/>
              </a:lnSpc>
            </a:pPr>
            <a:endParaRPr lang="en-US" sz="1949" spc="-70">
              <a:solidFill>
                <a:srgbClr val="000000"/>
              </a:solidFill>
              <a:latin typeface="Roboto"/>
              <a:ea typeface="Roboto"/>
              <a:cs typeface="Roboto"/>
              <a:sym typeface="Roboto"/>
            </a:endParaRPr>
          </a:p>
          <a:p>
            <a:pPr algn="just">
              <a:lnSpc>
                <a:spcPts val="2768"/>
              </a:lnSpc>
            </a:pPr>
            <a:r>
              <a:rPr lang="en-US" sz="1949" b="1" spc="-70">
                <a:solidFill>
                  <a:srgbClr val="000000"/>
                </a:solidFill>
                <a:latin typeface="Roboto Bold"/>
                <a:ea typeface="Roboto Bold"/>
                <a:cs typeface="Roboto Bold"/>
                <a:sym typeface="Roboto Bold"/>
              </a:rPr>
              <a:t>CẦU</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Tiếp tục được duy trì nhờ sự mở rộng, mở mới tích cực của cả thương hiệu trong nước và quốc tế.</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Chủ yếu đến từ lĩnh vực F&amp;B, thời trang, mỹ phẩm</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Tập trung tại các mô hình trung tâm thương mại mới, hiện đại.</a:t>
            </a:r>
          </a:p>
          <a:p>
            <a:pPr algn="just">
              <a:lnSpc>
                <a:spcPts val="2768"/>
              </a:lnSpc>
            </a:pPr>
            <a:endParaRPr lang="en-US" sz="1949" spc="-70">
              <a:solidFill>
                <a:srgbClr val="000000"/>
              </a:solidFill>
              <a:latin typeface="Roboto"/>
              <a:ea typeface="Roboto"/>
              <a:cs typeface="Roboto"/>
              <a:sym typeface="Roboto"/>
            </a:endParaRPr>
          </a:p>
          <a:p>
            <a:pPr algn="just">
              <a:lnSpc>
                <a:spcPts val="2768"/>
              </a:lnSpc>
            </a:pPr>
            <a:r>
              <a:rPr lang="en-US" sz="1949" b="1" spc="-70">
                <a:solidFill>
                  <a:srgbClr val="000000"/>
                </a:solidFill>
                <a:latin typeface="Roboto Bold"/>
                <a:ea typeface="Roboto Bold"/>
                <a:cs typeface="Roboto Bold"/>
                <a:sym typeface="Roboto Bold"/>
              </a:rPr>
              <a:t>GIÁ</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Giá thuê tăng nhẹ ở khu vực trung tâm</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Hà Nội, giá thuê trung bình 47USD/m2. Tại TP. Hồ Chí Minh (cũ), giá thuê trung bình 57 USD/m2.</a:t>
            </a:r>
          </a:p>
          <a:p>
            <a:pPr algn="just">
              <a:lnSpc>
                <a:spcPts val="2768"/>
              </a:lnSpc>
            </a:pPr>
            <a:endParaRPr lang="en-US" sz="1949" spc="-70">
              <a:solidFill>
                <a:srgbClr val="000000"/>
              </a:solidFill>
              <a:latin typeface="Roboto"/>
              <a:ea typeface="Roboto"/>
              <a:cs typeface="Roboto"/>
              <a:sym typeface="Roboto"/>
            </a:endParaRPr>
          </a:p>
          <a:p>
            <a:pPr algn="just">
              <a:lnSpc>
                <a:spcPts val="2768"/>
              </a:lnSpc>
            </a:pPr>
            <a:r>
              <a:rPr lang="en-US" sz="1949" b="1" spc="-70">
                <a:solidFill>
                  <a:srgbClr val="000000"/>
                </a:solidFill>
                <a:latin typeface="Roboto Bold"/>
                <a:ea typeface="Roboto Bold"/>
                <a:cs typeface="Roboto Bold"/>
                <a:sym typeface="Roboto Bold"/>
              </a:rPr>
              <a:t>TỶ LỆ LẤP ĐẦY</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TP. HCM: Khu vực trung tâm 95%. Ngoài trung tâm  90%</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Hà Nội: 84%. </a:t>
            </a:r>
          </a:p>
          <a:p>
            <a:pPr marL="421004" lvl="1" indent="-210502" algn="just">
              <a:lnSpc>
                <a:spcPts val="2768"/>
              </a:lnSpc>
              <a:buFont typeface="Arial"/>
              <a:buChar char="•"/>
            </a:pPr>
            <a:r>
              <a:rPr lang="en-US" sz="1949" spc="-70">
                <a:solidFill>
                  <a:srgbClr val="000000"/>
                </a:solidFill>
                <a:latin typeface="Roboto"/>
                <a:ea typeface="Roboto"/>
                <a:cs typeface="Roboto"/>
                <a:sym typeface="Roboto"/>
              </a:rPr>
              <a:t>Mặt bằng nhà phố trung tâm diện tích nhỏ bỏ trống gia tăng.</a:t>
            </a:r>
          </a:p>
          <a:p>
            <a:pPr algn="just">
              <a:lnSpc>
                <a:spcPts val="2768"/>
              </a:lnSpc>
            </a:pPr>
            <a:endParaRPr lang="en-US" sz="1949" spc="-70">
              <a:solidFill>
                <a:srgbClr val="000000"/>
              </a:solidFill>
              <a:latin typeface="Roboto"/>
              <a:ea typeface="Roboto"/>
              <a:cs typeface="Roboto"/>
              <a:sym typeface="Roboto"/>
            </a:endParaRPr>
          </a:p>
        </p:txBody>
      </p:sp>
      <p:sp>
        <p:nvSpPr>
          <p:cNvPr id="11" name="TextBox 11"/>
          <p:cNvSpPr txBox="1"/>
          <p:nvPr/>
        </p:nvSpPr>
        <p:spPr>
          <a:xfrm>
            <a:off x="1062512" y="984505"/>
            <a:ext cx="8260193" cy="340958"/>
          </a:xfrm>
          <a:prstGeom prst="rect">
            <a:avLst/>
          </a:prstGeom>
        </p:spPr>
        <p:txBody>
          <a:bodyPr lIns="0" tIns="0" rIns="0" bIns="0" rtlCol="0" anchor="t">
            <a:spAutoFit/>
          </a:bodyPr>
          <a:lstStyle/>
          <a:p>
            <a:pPr algn="l">
              <a:lnSpc>
                <a:spcPts val="2729"/>
              </a:lnSpc>
              <a:spcBef>
                <a:spcPct val="0"/>
              </a:spcBef>
            </a:pPr>
            <a:r>
              <a:rPr lang="en-US" sz="1949" b="1">
                <a:solidFill>
                  <a:srgbClr val="000000"/>
                </a:solidFill>
                <a:latin typeface="Roboto Bold"/>
                <a:ea typeface="Roboto Bold"/>
                <a:cs typeface="Roboto Bold"/>
                <a:sym typeface="Roboto Bold"/>
              </a:rPr>
              <a:t>Biểu đồ 19: Tổng mức bán lẻ hàng hóa và doanh thu dịch vụ tiêu dùng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TextBox 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19</a:t>
            </a:r>
          </a:p>
        </p:txBody>
      </p:sp>
      <p:sp>
        <p:nvSpPr>
          <p:cNvPr id="4" name="TextBox 4"/>
          <p:cNvSpPr txBox="1"/>
          <p:nvPr/>
        </p:nvSpPr>
        <p:spPr>
          <a:xfrm>
            <a:off x="8402780" y="203701"/>
            <a:ext cx="9590716"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PHÂN KHÚC BĐS THƯƠNG MẠI - VĂN PHÒNG</a:t>
            </a:r>
          </a:p>
        </p:txBody>
      </p:sp>
      <p:grpSp>
        <p:nvGrpSpPr>
          <p:cNvPr id="5" name="Group 5"/>
          <p:cNvGrpSpPr/>
          <p:nvPr/>
        </p:nvGrpSpPr>
        <p:grpSpPr>
          <a:xfrm>
            <a:off x="671615" y="2422246"/>
            <a:ext cx="16585856" cy="3418027"/>
            <a:chOff x="0" y="0"/>
            <a:chExt cx="4368728" cy="900311"/>
          </a:xfrm>
        </p:grpSpPr>
        <p:sp>
          <p:nvSpPr>
            <p:cNvPr id="6" name="Freeform 6"/>
            <p:cNvSpPr/>
            <p:nvPr/>
          </p:nvSpPr>
          <p:spPr>
            <a:xfrm>
              <a:off x="0" y="0"/>
              <a:ext cx="4368728" cy="900311"/>
            </a:xfrm>
            <a:custGeom>
              <a:avLst/>
              <a:gdLst/>
              <a:ahLst/>
              <a:cxnLst/>
              <a:rect l="l" t="t" r="r" b="b"/>
              <a:pathLst>
                <a:path w="4368728" h="900311">
                  <a:moveTo>
                    <a:pt x="0" y="0"/>
                  </a:moveTo>
                  <a:lnTo>
                    <a:pt x="4368728" y="0"/>
                  </a:lnTo>
                  <a:lnTo>
                    <a:pt x="4368728" y="900311"/>
                  </a:lnTo>
                  <a:lnTo>
                    <a:pt x="0" y="900311"/>
                  </a:lnTo>
                  <a:close/>
                </a:path>
              </a:pathLst>
            </a:custGeom>
            <a:solidFill>
              <a:srgbClr val="0065B3">
                <a:alpha val="19608"/>
              </a:srgbClr>
            </a:solidFill>
          </p:spPr>
        </p:sp>
        <p:sp>
          <p:nvSpPr>
            <p:cNvPr id="7" name="TextBox 7"/>
            <p:cNvSpPr txBox="1"/>
            <p:nvPr/>
          </p:nvSpPr>
          <p:spPr>
            <a:xfrm>
              <a:off x="0" y="-47625"/>
              <a:ext cx="4368728" cy="947936"/>
            </a:xfrm>
            <a:prstGeom prst="rect">
              <a:avLst/>
            </a:prstGeom>
          </p:spPr>
          <p:txBody>
            <a:bodyPr lIns="40636" tIns="40636" rIns="40636" bIns="40636" rtlCol="0" anchor="ctr"/>
            <a:lstStyle/>
            <a:p>
              <a:pPr algn="ctr">
                <a:lnSpc>
                  <a:spcPts val="3172"/>
                </a:lnSpc>
              </a:pPr>
              <a:endParaRPr/>
            </a:p>
          </p:txBody>
        </p:sp>
      </p:grpSp>
      <p:sp>
        <p:nvSpPr>
          <p:cNvPr id="8" name="Freeform 8"/>
          <p:cNvSpPr/>
          <p:nvPr/>
        </p:nvSpPr>
        <p:spPr>
          <a:xfrm>
            <a:off x="1018894" y="1548109"/>
            <a:ext cx="5687859" cy="7710191"/>
          </a:xfrm>
          <a:custGeom>
            <a:avLst/>
            <a:gdLst/>
            <a:ahLst/>
            <a:cxnLst/>
            <a:rect l="l" t="t" r="r" b="b"/>
            <a:pathLst>
              <a:path w="5687859" h="7710191">
                <a:moveTo>
                  <a:pt x="0" y="0"/>
                </a:moveTo>
                <a:lnTo>
                  <a:pt x="5687859" y="0"/>
                </a:lnTo>
                <a:lnTo>
                  <a:pt x="5687859" y="7710191"/>
                </a:lnTo>
                <a:lnTo>
                  <a:pt x="0" y="7710191"/>
                </a:lnTo>
                <a:lnTo>
                  <a:pt x="0" y="0"/>
                </a:lnTo>
                <a:close/>
              </a:path>
            </a:pathLst>
          </a:custGeom>
          <a:blipFill>
            <a:blip r:embed="rId3"/>
            <a:stretch>
              <a:fillRect l="-5125" r="-5125"/>
            </a:stretch>
          </a:blipFill>
        </p:spPr>
      </p:sp>
      <p:grpSp>
        <p:nvGrpSpPr>
          <p:cNvPr id="9" name="Group 9"/>
          <p:cNvGrpSpPr/>
          <p:nvPr/>
        </p:nvGrpSpPr>
        <p:grpSpPr>
          <a:xfrm>
            <a:off x="6515770" y="1400903"/>
            <a:ext cx="2525971" cy="581781"/>
            <a:chOff x="0" y="0"/>
            <a:chExt cx="3367961" cy="775708"/>
          </a:xfrm>
        </p:grpSpPr>
        <p:grpSp>
          <p:nvGrpSpPr>
            <p:cNvPr id="10" name="Group 10"/>
            <p:cNvGrpSpPr/>
            <p:nvPr/>
          </p:nvGrpSpPr>
          <p:grpSpPr>
            <a:xfrm>
              <a:off x="0" y="0"/>
              <a:ext cx="3367961" cy="775708"/>
              <a:chOff x="0" y="0"/>
              <a:chExt cx="665343" cy="153242"/>
            </a:xfrm>
          </p:grpSpPr>
          <p:sp>
            <p:nvSpPr>
              <p:cNvPr id="11" name="Freeform 11"/>
              <p:cNvSpPr/>
              <p:nvPr/>
            </p:nvSpPr>
            <p:spPr>
              <a:xfrm>
                <a:off x="0" y="0"/>
                <a:ext cx="665343" cy="153242"/>
              </a:xfrm>
              <a:custGeom>
                <a:avLst/>
                <a:gdLst/>
                <a:ahLst/>
                <a:cxnLst/>
                <a:rect l="l" t="t" r="r" b="b"/>
                <a:pathLst>
                  <a:path w="665343" h="153242">
                    <a:moveTo>
                      <a:pt x="71712" y="0"/>
                    </a:moveTo>
                    <a:lnTo>
                      <a:pt x="593631" y="0"/>
                    </a:lnTo>
                    <a:cubicBezTo>
                      <a:pt x="612650" y="0"/>
                      <a:pt x="630890" y="7555"/>
                      <a:pt x="644339" y="21004"/>
                    </a:cubicBezTo>
                    <a:cubicBezTo>
                      <a:pt x="657787" y="34453"/>
                      <a:pt x="665343" y="52693"/>
                      <a:pt x="665343" y="71712"/>
                    </a:cubicBezTo>
                    <a:lnTo>
                      <a:pt x="665343" y="81529"/>
                    </a:lnTo>
                    <a:cubicBezTo>
                      <a:pt x="665343" y="100549"/>
                      <a:pt x="657787" y="118789"/>
                      <a:pt x="644339" y="132238"/>
                    </a:cubicBezTo>
                    <a:cubicBezTo>
                      <a:pt x="630890" y="145686"/>
                      <a:pt x="612650" y="153242"/>
                      <a:pt x="593631" y="153242"/>
                    </a:cubicBezTo>
                    <a:lnTo>
                      <a:pt x="71712" y="153242"/>
                    </a:lnTo>
                    <a:cubicBezTo>
                      <a:pt x="52693" y="153242"/>
                      <a:pt x="34453" y="145686"/>
                      <a:pt x="21004" y="132238"/>
                    </a:cubicBezTo>
                    <a:cubicBezTo>
                      <a:pt x="7555" y="118789"/>
                      <a:pt x="0" y="100549"/>
                      <a:pt x="0" y="81529"/>
                    </a:cubicBezTo>
                    <a:lnTo>
                      <a:pt x="0" y="71712"/>
                    </a:lnTo>
                    <a:cubicBezTo>
                      <a:pt x="0" y="52693"/>
                      <a:pt x="7555" y="34453"/>
                      <a:pt x="21004" y="21004"/>
                    </a:cubicBezTo>
                    <a:cubicBezTo>
                      <a:pt x="34453" y="7555"/>
                      <a:pt x="52693" y="0"/>
                      <a:pt x="71712" y="0"/>
                    </a:cubicBezTo>
                    <a:close/>
                  </a:path>
                </a:pathLst>
              </a:custGeom>
              <a:solidFill>
                <a:srgbClr val="0065B3"/>
              </a:solidFill>
            </p:spPr>
          </p:sp>
          <p:sp>
            <p:nvSpPr>
              <p:cNvPr id="12" name="TextBox 12"/>
              <p:cNvSpPr txBox="1"/>
              <p:nvPr/>
            </p:nvSpPr>
            <p:spPr>
              <a:xfrm>
                <a:off x="0" y="-47625"/>
                <a:ext cx="665343" cy="200867"/>
              </a:xfrm>
              <a:prstGeom prst="rect">
                <a:avLst/>
              </a:prstGeom>
            </p:spPr>
            <p:txBody>
              <a:bodyPr lIns="50800" tIns="50800" rIns="50800" bIns="50800" rtlCol="0" anchor="ctr"/>
              <a:lstStyle/>
              <a:p>
                <a:pPr algn="ctr">
                  <a:lnSpc>
                    <a:spcPts val="3172"/>
                  </a:lnSpc>
                </a:pPr>
                <a:endParaRPr/>
              </a:p>
            </p:txBody>
          </p:sp>
        </p:grpSp>
        <p:sp>
          <p:nvSpPr>
            <p:cNvPr id="13" name="TextBox 13"/>
            <p:cNvSpPr txBox="1"/>
            <p:nvPr/>
          </p:nvSpPr>
          <p:spPr>
            <a:xfrm>
              <a:off x="302169" y="137693"/>
              <a:ext cx="2763623" cy="462251"/>
            </a:xfrm>
            <a:prstGeom prst="rect">
              <a:avLst/>
            </a:prstGeom>
          </p:spPr>
          <p:txBody>
            <a:bodyPr lIns="0" tIns="0" rIns="0" bIns="0" rtlCol="0" anchor="t">
              <a:spAutoFit/>
            </a:bodyPr>
            <a:lstStyle/>
            <a:p>
              <a:pPr algn="ctr">
                <a:lnSpc>
                  <a:spcPts val="1959"/>
                </a:lnSpc>
                <a:spcBef>
                  <a:spcPct val="0"/>
                </a:spcBef>
              </a:pPr>
              <a:r>
                <a:rPr lang="en-US" sz="1399" b="1">
                  <a:solidFill>
                    <a:srgbClr val="FFFFFF"/>
                  </a:solidFill>
                  <a:latin typeface="Roboto Bold"/>
                  <a:ea typeface="Roboto Bold"/>
                  <a:cs typeface="Roboto Bold"/>
                  <a:sym typeface="Roboto Bold"/>
                </a:rPr>
                <a:t>NGUỒN CUNG</a:t>
              </a:r>
            </a:p>
          </p:txBody>
        </p:sp>
      </p:grpSp>
      <p:grpSp>
        <p:nvGrpSpPr>
          <p:cNvPr id="14" name="Group 14"/>
          <p:cNvGrpSpPr/>
          <p:nvPr/>
        </p:nvGrpSpPr>
        <p:grpSpPr>
          <a:xfrm>
            <a:off x="14225187" y="1400903"/>
            <a:ext cx="2525971" cy="6413745"/>
            <a:chOff x="0" y="0"/>
            <a:chExt cx="3367961" cy="8551661"/>
          </a:xfrm>
        </p:grpSpPr>
        <p:grpSp>
          <p:nvGrpSpPr>
            <p:cNvPr id="15" name="Group 15"/>
            <p:cNvGrpSpPr/>
            <p:nvPr/>
          </p:nvGrpSpPr>
          <p:grpSpPr>
            <a:xfrm>
              <a:off x="0" y="0"/>
              <a:ext cx="3367961" cy="820131"/>
              <a:chOff x="0" y="0"/>
              <a:chExt cx="665343" cy="162017"/>
            </a:xfrm>
          </p:grpSpPr>
          <p:sp>
            <p:nvSpPr>
              <p:cNvPr id="16" name="Freeform 16"/>
              <p:cNvSpPr/>
              <p:nvPr/>
            </p:nvSpPr>
            <p:spPr>
              <a:xfrm>
                <a:off x="0" y="0"/>
                <a:ext cx="665343" cy="162017"/>
              </a:xfrm>
              <a:custGeom>
                <a:avLst/>
                <a:gdLst/>
                <a:ahLst/>
                <a:cxnLst/>
                <a:rect l="l" t="t" r="r" b="b"/>
                <a:pathLst>
                  <a:path w="665343" h="162017">
                    <a:moveTo>
                      <a:pt x="71712" y="0"/>
                    </a:moveTo>
                    <a:lnTo>
                      <a:pt x="593631" y="0"/>
                    </a:lnTo>
                    <a:cubicBezTo>
                      <a:pt x="612650" y="0"/>
                      <a:pt x="630890" y="7555"/>
                      <a:pt x="644339" y="21004"/>
                    </a:cubicBezTo>
                    <a:cubicBezTo>
                      <a:pt x="657787" y="34453"/>
                      <a:pt x="665343" y="52693"/>
                      <a:pt x="665343" y="71712"/>
                    </a:cubicBezTo>
                    <a:lnTo>
                      <a:pt x="665343" y="90305"/>
                    </a:lnTo>
                    <a:cubicBezTo>
                      <a:pt x="665343" y="129911"/>
                      <a:pt x="633236" y="162017"/>
                      <a:pt x="593631" y="162017"/>
                    </a:cubicBezTo>
                    <a:lnTo>
                      <a:pt x="71712" y="162017"/>
                    </a:lnTo>
                    <a:cubicBezTo>
                      <a:pt x="52693" y="162017"/>
                      <a:pt x="34453" y="154462"/>
                      <a:pt x="21004" y="141013"/>
                    </a:cubicBezTo>
                    <a:cubicBezTo>
                      <a:pt x="7555" y="127565"/>
                      <a:pt x="0" y="109324"/>
                      <a:pt x="0" y="90305"/>
                    </a:cubicBezTo>
                    <a:lnTo>
                      <a:pt x="0" y="71712"/>
                    </a:lnTo>
                    <a:cubicBezTo>
                      <a:pt x="0" y="52693"/>
                      <a:pt x="7555" y="34453"/>
                      <a:pt x="21004" y="21004"/>
                    </a:cubicBezTo>
                    <a:cubicBezTo>
                      <a:pt x="34453" y="7555"/>
                      <a:pt x="52693" y="0"/>
                      <a:pt x="71712" y="0"/>
                    </a:cubicBezTo>
                    <a:close/>
                  </a:path>
                </a:pathLst>
              </a:custGeom>
              <a:solidFill>
                <a:srgbClr val="0065B3"/>
              </a:solidFill>
            </p:spPr>
          </p:sp>
          <p:sp>
            <p:nvSpPr>
              <p:cNvPr id="17" name="TextBox 17"/>
              <p:cNvSpPr txBox="1"/>
              <p:nvPr/>
            </p:nvSpPr>
            <p:spPr>
              <a:xfrm>
                <a:off x="0" y="-47625"/>
                <a:ext cx="665343" cy="209642"/>
              </a:xfrm>
              <a:prstGeom prst="rect">
                <a:avLst/>
              </a:prstGeom>
            </p:spPr>
            <p:txBody>
              <a:bodyPr lIns="50800" tIns="50800" rIns="50800" bIns="50800" rtlCol="0" anchor="ctr"/>
              <a:lstStyle/>
              <a:p>
                <a:pPr algn="ctr">
                  <a:lnSpc>
                    <a:spcPts val="3172"/>
                  </a:lnSpc>
                </a:pPr>
                <a:endParaRPr/>
              </a:p>
            </p:txBody>
          </p:sp>
        </p:grpSp>
        <p:sp>
          <p:nvSpPr>
            <p:cNvPr id="18" name="TextBox 18"/>
            <p:cNvSpPr txBox="1"/>
            <p:nvPr/>
          </p:nvSpPr>
          <p:spPr>
            <a:xfrm>
              <a:off x="302169" y="137693"/>
              <a:ext cx="2763623" cy="462251"/>
            </a:xfrm>
            <a:prstGeom prst="rect">
              <a:avLst/>
            </a:prstGeom>
          </p:spPr>
          <p:txBody>
            <a:bodyPr lIns="0" tIns="0" rIns="0" bIns="0" rtlCol="0" anchor="t">
              <a:spAutoFit/>
            </a:bodyPr>
            <a:lstStyle/>
            <a:p>
              <a:pPr algn="ctr">
                <a:lnSpc>
                  <a:spcPts val="1959"/>
                </a:lnSpc>
                <a:spcBef>
                  <a:spcPct val="0"/>
                </a:spcBef>
              </a:pPr>
              <a:r>
                <a:rPr lang="en-US" sz="1399" b="1">
                  <a:solidFill>
                    <a:srgbClr val="FFFFFF"/>
                  </a:solidFill>
                  <a:latin typeface="Roboto Bold"/>
                  <a:ea typeface="Roboto Bold"/>
                  <a:cs typeface="Roboto Bold"/>
                  <a:sym typeface="Roboto Bold"/>
                </a:rPr>
                <a:t>TỶ LỆ LẤP ĐẦY</a:t>
              </a:r>
            </a:p>
          </p:txBody>
        </p:sp>
        <p:sp>
          <p:nvSpPr>
            <p:cNvPr id="19" name="TextBox 19"/>
            <p:cNvSpPr txBox="1"/>
            <p:nvPr/>
          </p:nvSpPr>
          <p:spPr>
            <a:xfrm>
              <a:off x="930450" y="3145197"/>
              <a:ext cx="1507062" cy="905501"/>
            </a:xfrm>
            <a:prstGeom prst="rect">
              <a:avLst/>
            </a:prstGeom>
          </p:spPr>
          <p:txBody>
            <a:bodyPr lIns="0" tIns="0" rIns="0" bIns="0" rtlCol="0" anchor="t">
              <a:spAutoFit/>
            </a:bodyPr>
            <a:lstStyle/>
            <a:p>
              <a:pPr algn="ctr">
                <a:lnSpc>
                  <a:spcPts val="3919"/>
                </a:lnSpc>
              </a:pPr>
              <a:r>
                <a:rPr lang="en-US" sz="2799" b="1">
                  <a:solidFill>
                    <a:srgbClr val="0065B3"/>
                  </a:solidFill>
                  <a:latin typeface="Noto Sans Bold"/>
                  <a:ea typeface="Noto Sans Bold"/>
                  <a:cs typeface="Noto Sans Bold"/>
                  <a:sym typeface="Noto Sans Bold"/>
                </a:rPr>
                <a:t>86%</a:t>
              </a:r>
            </a:p>
          </p:txBody>
        </p:sp>
        <p:sp>
          <p:nvSpPr>
            <p:cNvPr id="20" name="TextBox 20"/>
            <p:cNvSpPr txBox="1"/>
            <p:nvPr/>
          </p:nvSpPr>
          <p:spPr>
            <a:xfrm>
              <a:off x="930490" y="7646160"/>
              <a:ext cx="1506981" cy="905501"/>
            </a:xfrm>
            <a:prstGeom prst="rect">
              <a:avLst/>
            </a:prstGeom>
          </p:spPr>
          <p:txBody>
            <a:bodyPr lIns="0" tIns="0" rIns="0" bIns="0" rtlCol="0" anchor="t">
              <a:spAutoFit/>
            </a:bodyPr>
            <a:lstStyle/>
            <a:p>
              <a:pPr algn="ctr">
                <a:lnSpc>
                  <a:spcPts val="3919"/>
                </a:lnSpc>
              </a:pPr>
              <a:r>
                <a:rPr lang="en-US" sz="2799" b="1">
                  <a:solidFill>
                    <a:srgbClr val="000000"/>
                  </a:solidFill>
                  <a:latin typeface="Noto Sans Bold"/>
                  <a:ea typeface="Noto Sans Bold"/>
                  <a:cs typeface="Noto Sans Bold"/>
                  <a:sym typeface="Noto Sans Bold"/>
                </a:rPr>
                <a:t>91%</a:t>
              </a:r>
            </a:p>
          </p:txBody>
        </p:sp>
      </p:grpSp>
      <p:grpSp>
        <p:nvGrpSpPr>
          <p:cNvPr id="21" name="Group 21"/>
          <p:cNvGrpSpPr/>
          <p:nvPr/>
        </p:nvGrpSpPr>
        <p:grpSpPr>
          <a:xfrm>
            <a:off x="10041866" y="1400903"/>
            <a:ext cx="2525971" cy="581781"/>
            <a:chOff x="0" y="0"/>
            <a:chExt cx="3367961" cy="775708"/>
          </a:xfrm>
        </p:grpSpPr>
        <p:grpSp>
          <p:nvGrpSpPr>
            <p:cNvPr id="22" name="Group 22"/>
            <p:cNvGrpSpPr/>
            <p:nvPr/>
          </p:nvGrpSpPr>
          <p:grpSpPr>
            <a:xfrm>
              <a:off x="0" y="0"/>
              <a:ext cx="3367961" cy="775708"/>
              <a:chOff x="0" y="0"/>
              <a:chExt cx="665343" cy="153242"/>
            </a:xfrm>
          </p:grpSpPr>
          <p:sp>
            <p:nvSpPr>
              <p:cNvPr id="23" name="Freeform 23"/>
              <p:cNvSpPr/>
              <p:nvPr/>
            </p:nvSpPr>
            <p:spPr>
              <a:xfrm>
                <a:off x="0" y="0"/>
                <a:ext cx="665343" cy="153242"/>
              </a:xfrm>
              <a:custGeom>
                <a:avLst/>
                <a:gdLst/>
                <a:ahLst/>
                <a:cxnLst/>
                <a:rect l="l" t="t" r="r" b="b"/>
                <a:pathLst>
                  <a:path w="665343" h="153242">
                    <a:moveTo>
                      <a:pt x="71712" y="0"/>
                    </a:moveTo>
                    <a:lnTo>
                      <a:pt x="593631" y="0"/>
                    </a:lnTo>
                    <a:cubicBezTo>
                      <a:pt x="612650" y="0"/>
                      <a:pt x="630890" y="7555"/>
                      <a:pt x="644339" y="21004"/>
                    </a:cubicBezTo>
                    <a:cubicBezTo>
                      <a:pt x="657787" y="34453"/>
                      <a:pt x="665343" y="52693"/>
                      <a:pt x="665343" y="71712"/>
                    </a:cubicBezTo>
                    <a:lnTo>
                      <a:pt x="665343" y="81529"/>
                    </a:lnTo>
                    <a:cubicBezTo>
                      <a:pt x="665343" y="100549"/>
                      <a:pt x="657787" y="118789"/>
                      <a:pt x="644339" y="132238"/>
                    </a:cubicBezTo>
                    <a:cubicBezTo>
                      <a:pt x="630890" y="145686"/>
                      <a:pt x="612650" y="153242"/>
                      <a:pt x="593631" y="153242"/>
                    </a:cubicBezTo>
                    <a:lnTo>
                      <a:pt x="71712" y="153242"/>
                    </a:lnTo>
                    <a:cubicBezTo>
                      <a:pt x="52693" y="153242"/>
                      <a:pt x="34453" y="145686"/>
                      <a:pt x="21004" y="132238"/>
                    </a:cubicBezTo>
                    <a:cubicBezTo>
                      <a:pt x="7555" y="118789"/>
                      <a:pt x="0" y="100549"/>
                      <a:pt x="0" y="81529"/>
                    </a:cubicBezTo>
                    <a:lnTo>
                      <a:pt x="0" y="71712"/>
                    </a:lnTo>
                    <a:cubicBezTo>
                      <a:pt x="0" y="52693"/>
                      <a:pt x="7555" y="34453"/>
                      <a:pt x="21004" y="21004"/>
                    </a:cubicBezTo>
                    <a:cubicBezTo>
                      <a:pt x="34453" y="7555"/>
                      <a:pt x="52693" y="0"/>
                      <a:pt x="71712" y="0"/>
                    </a:cubicBezTo>
                    <a:close/>
                  </a:path>
                </a:pathLst>
              </a:custGeom>
              <a:solidFill>
                <a:srgbClr val="0065B3"/>
              </a:solidFill>
            </p:spPr>
          </p:sp>
          <p:sp>
            <p:nvSpPr>
              <p:cNvPr id="24" name="TextBox 24"/>
              <p:cNvSpPr txBox="1"/>
              <p:nvPr/>
            </p:nvSpPr>
            <p:spPr>
              <a:xfrm>
                <a:off x="0" y="-47625"/>
                <a:ext cx="665343" cy="200867"/>
              </a:xfrm>
              <a:prstGeom prst="rect">
                <a:avLst/>
              </a:prstGeom>
            </p:spPr>
            <p:txBody>
              <a:bodyPr lIns="50800" tIns="50800" rIns="50800" bIns="50800" rtlCol="0" anchor="ctr"/>
              <a:lstStyle/>
              <a:p>
                <a:pPr algn="ctr">
                  <a:lnSpc>
                    <a:spcPts val="3172"/>
                  </a:lnSpc>
                </a:pPr>
                <a:endParaRPr/>
              </a:p>
            </p:txBody>
          </p:sp>
        </p:grpSp>
        <p:sp>
          <p:nvSpPr>
            <p:cNvPr id="25" name="TextBox 25"/>
            <p:cNvSpPr txBox="1"/>
            <p:nvPr/>
          </p:nvSpPr>
          <p:spPr>
            <a:xfrm>
              <a:off x="302169" y="137693"/>
              <a:ext cx="2763623" cy="462251"/>
            </a:xfrm>
            <a:prstGeom prst="rect">
              <a:avLst/>
            </a:prstGeom>
          </p:spPr>
          <p:txBody>
            <a:bodyPr lIns="0" tIns="0" rIns="0" bIns="0" rtlCol="0" anchor="t">
              <a:spAutoFit/>
            </a:bodyPr>
            <a:lstStyle/>
            <a:p>
              <a:pPr algn="ctr">
                <a:lnSpc>
                  <a:spcPts val="1959"/>
                </a:lnSpc>
                <a:spcBef>
                  <a:spcPct val="0"/>
                </a:spcBef>
              </a:pPr>
              <a:r>
                <a:rPr lang="en-US" sz="1399" b="1">
                  <a:solidFill>
                    <a:srgbClr val="FFFFFF"/>
                  </a:solidFill>
                  <a:latin typeface="Roboto Bold"/>
                  <a:ea typeface="Roboto Bold"/>
                  <a:cs typeface="Roboto Bold"/>
                  <a:sym typeface="Roboto Bold"/>
                </a:rPr>
                <a:t>GIÁ THUÊ</a:t>
              </a:r>
            </a:p>
          </p:txBody>
        </p:sp>
      </p:grpSp>
      <p:graphicFrame>
        <p:nvGraphicFramePr>
          <p:cNvPr id="26" name="Table 26"/>
          <p:cNvGraphicFramePr>
            <a:graphicFrameLocks noGrp="1"/>
          </p:cNvGraphicFramePr>
          <p:nvPr/>
        </p:nvGraphicFramePr>
        <p:xfrm>
          <a:off x="6515770" y="2422246"/>
          <a:ext cx="10741700" cy="6801768"/>
        </p:xfrm>
        <a:graphic>
          <a:graphicData uri="http://schemas.openxmlformats.org/drawingml/2006/table">
            <a:tbl>
              <a:tblPr/>
              <a:tblGrid>
                <a:gridCol w="3005287">
                  <a:extLst>
                    <a:ext uri="{9D8B030D-6E8A-4147-A177-3AD203B41FA5}">
                      <a16:colId xmlns:a16="http://schemas.microsoft.com/office/drawing/2014/main" val="20000"/>
                    </a:ext>
                  </a:extLst>
                </a:gridCol>
                <a:gridCol w="3833094">
                  <a:extLst>
                    <a:ext uri="{9D8B030D-6E8A-4147-A177-3AD203B41FA5}">
                      <a16:colId xmlns:a16="http://schemas.microsoft.com/office/drawing/2014/main" val="20001"/>
                    </a:ext>
                  </a:extLst>
                </a:gridCol>
                <a:gridCol w="3903319">
                  <a:extLst>
                    <a:ext uri="{9D8B030D-6E8A-4147-A177-3AD203B41FA5}">
                      <a16:colId xmlns:a16="http://schemas.microsoft.com/office/drawing/2014/main" val="20002"/>
                    </a:ext>
                  </a:extLst>
                </a:gridCol>
              </a:tblGrid>
              <a:tr h="3400884">
                <a:tc>
                  <a:txBody>
                    <a:bodyPr/>
                    <a:lstStyle/>
                    <a:p>
                      <a:pPr algn="ctr">
                        <a:lnSpc>
                          <a:spcPts val="2519"/>
                        </a:lnSpc>
                        <a:defRPr/>
                      </a:pPr>
                      <a:endParaRPr lang="en-US" sz="1100"/>
                    </a:p>
                  </a:txBody>
                  <a:tcPr marL="152385" marR="152385" marT="152385" marB="152385" anchor="ctr">
                    <a:lnL w="0" cap="flat" cmpd="sng" algn="ctr">
                      <a:solidFill>
                        <a:srgbClr val="000000"/>
                      </a:solidFill>
                      <a:prstDash val="solid"/>
                      <a:round/>
                      <a:headEnd type="none" w="med" len="med"/>
                      <a:tailEnd type="none" w="med" len="med"/>
                    </a:lnL>
                    <a:lnR w="7619" cap="flat" cmpd="sng" algn="ctr">
                      <a:solidFill>
                        <a:srgbClr val="0065B3"/>
                      </a:solidFill>
                      <a:prstDash val="solid"/>
                      <a:round/>
                      <a:headEnd type="none" w="med" len="med"/>
                      <a:tailEnd type="none" w="med" len="med"/>
                    </a:lnR>
                    <a:lnT w="0" cap="flat" cmpd="sng" algn="ctr">
                      <a:solidFill>
                        <a:srgbClr val="000000"/>
                      </a:solidFill>
                      <a:prstDash val="solid"/>
                      <a:round/>
                      <a:headEnd type="none" w="med" len="med"/>
                      <a:tailEnd type="none" w="med" len="med"/>
                    </a:lnT>
                    <a:lnB w="7619" cap="flat" cmpd="sng" algn="ctr">
                      <a:solidFill>
                        <a:srgbClr val="0065B3"/>
                      </a:solidFill>
                      <a:prstDash val="solid"/>
                      <a:round/>
                      <a:headEnd type="none" w="med" len="med"/>
                      <a:tailEnd type="none" w="med" len="med"/>
                    </a:lnB>
                  </a:tcPr>
                </a:tc>
                <a:tc>
                  <a:txBody>
                    <a:bodyPr/>
                    <a:lstStyle/>
                    <a:p>
                      <a:pPr algn="ctr">
                        <a:lnSpc>
                          <a:spcPts val="2519"/>
                        </a:lnSpc>
                        <a:defRPr/>
                      </a:pPr>
                      <a:endParaRPr lang="en-US" sz="1100"/>
                    </a:p>
                  </a:txBody>
                  <a:tcPr marL="152385" marR="152385" marT="152385" marB="152385" anchor="ctr">
                    <a:lnL w="7619" cap="flat" cmpd="sng" algn="ctr">
                      <a:solidFill>
                        <a:srgbClr val="0065B3"/>
                      </a:solidFill>
                      <a:prstDash val="solid"/>
                      <a:round/>
                      <a:headEnd type="none" w="med" len="med"/>
                      <a:tailEnd type="none" w="med" len="med"/>
                    </a:lnL>
                    <a:lnR w="7619" cap="flat" cmpd="sng" algn="ctr">
                      <a:solidFill>
                        <a:srgbClr val="0065B3"/>
                      </a:solidFill>
                      <a:prstDash val="solid"/>
                      <a:round/>
                      <a:headEnd type="none" w="med" len="med"/>
                      <a:tailEnd type="none" w="med" len="med"/>
                    </a:lnR>
                    <a:lnT w="0" cap="flat" cmpd="sng" algn="ctr">
                      <a:solidFill>
                        <a:srgbClr val="000000"/>
                      </a:solidFill>
                      <a:prstDash val="solid"/>
                      <a:round/>
                      <a:headEnd type="none" w="med" len="med"/>
                      <a:tailEnd type="none" w="med" len="med"/>
                    </a:lnT>
                    <a:lnB w="7619" cap="flat" cmpd="sng" algn="ctr">
                      <a:solidFill>
                        <a:srgbClr val="0065B3"/>
                      </a:solidFill>
                      <a:prstDash val="solid"/>
                      <a:round/>
                      <a:headEnd type="none" w="med" len="med"/>
                      <a:tailEnd type="none" w="med" len="med"/>
                    </a:lnB>
                  </a:tcPr>
                </a:tc>
                <a:tc>
                  <a:txBody>
                    <a:bodyPr/>
                    <a:lstStyle/>
                    <a:p>
                      <a:pPr algn="ctr">
                        <a:lnSpc>
                          <a:spcPts val="2519"/>
                        </a:lnSpc>
                        <a:defRPr/>
                      </a:pPr>
                      <a:endParaRPr lang="en-US" sz="1100"/>
                    </a:p>
                  </a:txBody>
                  <a:tcPr marL="152385" marR="152385" marT="152385" marB="152385" anchor="ctr">
                    <a:lnL w="7619" cap="flat" cmpd="sng" algn="ctr">
                      <a:solidFill>
                        <a:srgbClr val="0065B3"/>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7619" cap="flat" cmpd="sng" algn="ctr">
                      <a:solidFill>
                        <a:srgbClr val="0065B3"/>
                      </a:solidFill>
                      <a:prstDash val="solid"/>
                      <a:round/>
                      <a:headEnd type="none" w="med" len="med"/>
                      <a:tailEnd type="none" w="med" len="med"/>
                    </a:lnB>
                  </a:tcPr>
                </a:tc>
                <a:extLst>
                  <a:ext uri="{0D108BD9-81ED-4DB2-BD59-A6C34878D82A}">
                    <a16:rowId xmlns:a16="http://schemas.microsoft.com/office/drawing/2014/main" val="10000"/>
                  </a:ext>
                </a:extLst>
              </a:tr>
              <a:tr h="3400884">
                <a:tc>
                  <a:txBody>
                    <a:bodyPr/>
                    <a:lstStyle/>
                    <a:p>
                      <a:pPr algn="ctr">
                        <a:lnSpc>
                          <a:spcPts val="2519"/>
                        </a:lnSpc>
                        <a:defRPr/>
                      </a:pPr>
                      <a:endParaRPr lang="en-US" sz="1100"/>
                    </a:p>
                  </a:txBody>
                  <a:tcPr marL="152385" marR="152385" marT="152385" marB="152385" anchor="ctr">
                    <a:lnL w="0" cap="flat" cmpd="sng" algn="ctr">
                      <a:solidFill>
                        <a:srgbClr val="000000"/>
                      </a:solidFill>
                      <a:prstDash val="solid"/>
                      <a:round/>
                      <a:headEnd type="none" w="med" len="med"/>
                      <a:tailEnd type="none" w="med" len="med"/>
                    </a:lnL>
                    <a:lnR w="7619" cap="flat" cmpd="sng" algn="ctr">
                      <a:solidFill>
                        <a:srgbClr val="0065B3"/>
                      </a:solidFill>
                      <a:prstDash val="solid"/>
                      <a:round/>
                      <a:headEnd type="none" w="med" len="med"/>
                      <a:tailEnd type="none" w="med" len="med"/>
                    </a:lnR>
                    <a:lnT w="7619" cap="flat" cmpd="sng" algn="ctr">
                      <a:solidFill>
                        <a:srgbClr val="0065B3"/>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algn="ctr">
                        <a:lnSpc>
                          <a:spcPts val="2519"/>
                        </a:lnSpc>
                        <a:defRPr/>
                      </a:pPr>
                      <a:endParaRPr lang="en-US" sz="1100"/>
                    </a:p>
                  </a:txBody>
                  <a:tcPr marL="152385" marR="152385" marT="152385" marB="152385" anchor="ctr">
                    <a:lnL w="7619" cap="flat" cmpd="sng" algn="ctr">
                      <a:solidFill>
                        <a:srgbClr val="0065B3"/>
                      </a:solidFill>
                      <a:prstDash val="solid"/>
                      <a:round/>
                      <a:headEnd type="none" w="med" len="med"/>
                      <a:tailEnd type="none" w="med" len="med"/>
                    </a:lnL>
                    <a:lnR w="7619" cap="flat" cmpd="sng" algn="ctr">
                      <a:solidFill>
                        <a:srgbClr val="0065B3"/>
                      </a:solidFill>
                      <a:prstDash val="solid"/>
                      <a:round/>
                      <a:headEnd type="none" w="med" len="med"/>
                      <a:tailEnd type="none" w="med" len="med"/>
                    </a:lnR>
                    <a:lnT w="7619" cap="flat" cmpd="sng" algn="ctr">
                      <a:solidFill>
                        <a:srgbClr val="0065B3"/>
                      </a:solidFill>
                      <a:prstDash val="solid"/>
                      <a:round/>
                      <a:headEnd type="none" w="med" len="med"/>
                      <a:tailEnd type="none" w="med" len="med"/>
                    </a:lnT>
                    <a:lnB w="0" cap="flat" cmpd="sng" algn="ctr">
                      <a:solidFill>
                        <a:srgbClr val="000000"/>
                      </a:solidFill>
                      <a:prstDash val="solid"/>
                      <a:round/>
                      <a:headEnd type="none" w="med" len="med"/>
                      <a:tailEnd type="none" w="med" len="med"/>
                    </a:lnB>
                  </a:tcPr>
                </a:tc>
                <a:tc>
                  <a:txBody>
                    <a:bodyPr/>
                    <a:lstStyle/>
                    <a:p>
                      <a:pPr algn="ctr">
                        <a:lnSpc>
                          <a:spcPts val="2519"/>
                        </a:lnSpc>
                        <a:defRPr/>
                      </a:pPr>
                      <a:endParaRPr lang="en-US" sz="1100"/>
                    </a:p>
                  </a:txBody>
                  <a:tcPr marL="152385" marR="152385" marT="152385" marB="152385" anchor="ctr">
                    <a:lnL w="7619" cap="flat" cmpd="sng" algn="ctr">
                      <a:solidFill>
                        <a:srgbClr val="0065B3"/>
                      </a:solidFill>
                      <a:prstDash val="solid"/>
                      <a:round/>
                      <a:headEnd type="none" w="med" len="med"/>
                      <a:tailEnd type="none" w="med" len="med"/>
                    </a:lnL>
                    <a:lnR w="0" cap="flat" cmpd="sng" algn="ctr">
                      <a:solidFill>
                        <a:srgbClr val="000000"/>
                      </a:solidFill>
                      <a:prstDash val="solid"/>
                      <a:round/>
                      <a:headEnd type="none" w="med" len="med"/>
                      <a:tailEnd type="none" w="med" len="med"/>
                    </a:lnR>
                    <a:lnT w="7619" cap="flat" cmpd="sng" algn="ctr">
                      <a:solidFill>
                        <a:srgbClr val="0065B3"/>
                      </a:solidFill>
                      <a:prstDash val="solid"/>
                      <a:round/>
                      <a:headEnd type="none" w="med" len="med"/>
                      <a:tailEnd type="none" w="med" len="med"/>
                    </a:lnT>
                    <a:lnB w="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27" name="AutoShape 27"/>
          <p:cNvSpPr/>
          <p:nvPr/>
        </p:nvSpPr>
        <p:spPr>
          <a:xfrm>
            <a:off x="10043110" y="4175082"/>
            <a:ext cx="2524727" cy="0"/>
          </a:xfrm>
          <a:prstGeom prst="line">
            <a:avLst/>
          </a:prstGeom>
          <a:ln w="19050" cap="flat">
            <a:solidFill>
              <a:srgbClr val="0065B3">
                <a:alpha val="49804"/>
              </a:srgbClr>
            </a:solidFill>
            <a:prstDash val="solid"/>
            <a:headEnd type="none" w="sm" len="sm"/>
            <a:tailEnd type="none" w="sm" len="sm"/>
          </a:ln>
        </p:spPr>
      </p:sp>
      <p:sp>
        <p:nvSpPr>
          <p:cNvPr id="28" name="AutoShape 28"/>
          <p:cNvSpPr/>
          <p:nvPr/>
        </p:nvSpPr>
        <p:spPr>
          <a:xfrm>
            <a:off x="10043110" y="7550804"/>
            <a:ext cx="2524727" cy="0"/>
          </a:xfrm>
          <a:prstGeom prst="line">
            <a:avLst/>
          </a:prstGeom>
          <a:ln w="19050" cap="flat">
            <a:solidFill>
              <a:srgbClr val="0065B3">
                <a:alpha val="49804"/>
              </a:srgbClr>
            </a:solidFill>
            <a:prstDash val="solid"/>
            <a:headEnd type="none" w="sm" len="sm"/>
            <a:tailEnd type="none" w="sm" len="sm"/>
          </a:ln>
        </p:spPr>
      </p:sp>
      <p:sp>
        <p:nvSpPr>
          <p:cNvPr id="29" name="TextBox 29"/>
          <p:cNvSpPr txBox="1"/>
          <p:nvPr/>
        </p:nvSpPr>
        <p:spPr>
          <a:xfrm>
            <a:off x="7225755" y="3783071"/>
            <a:ext cx="1274729" cy="1313984"/>
          </a:xfrm>
          <a:prstGeom prst="rect">
            <a:avLst/>
          </a:prstGeom>
        </p:spPr>
        <p:txBody>
          <a:bodyPr lIns="0" tIns="0" rIns="0" bIns="0" rtlCol="0" anchor="t">
            <a:spAutoFit/>
          </a:bodyPr>
          <a:lstStyle/>
          <a:p>
            <a:pPr algn="ctr">
              <a:lnSpc>
                <a:spcPts val="4799"/>
              </a:lnSpc>
            </a:pPr>
            <a:r>
              <a:rPr lang="en-US" sz="4799" b="1">
                <a:solidFill>
                  <a:srgbClr val="0065B3"/>
                </a:solidFill>
                <a:latin typeface="Noto Sans Bold"/>
                <a:ea typeface="Noto Sans Bold"/>
                <a:cs typeface="Noto Sans Bold"/>
                <a:sym typeface="Noto Sans Bold"/>
              </a:rPr>
              <a:t>2,3</a:t>
            </a:r>
          </a:p>
          <a:p>
            <a:pPr algn="ctr">
              <a:lnSpc>
                <a:spcPts val="1289"/>
              </a:lnSpc>
            </a:pPr>
            <a:endParaRPr lang="en-US" sz="4799" b="1">
              <a:solidFill>
                <a:srgbClr val="0065B3"/>
              </a:solidFill>
              <a:latin typeface="Noto Sans Bold"/>
              <a:ea typeface="Noto Sans Bold"/>
              <a:cs typeface="Noto Sans Bold"/>
              <a:sym typeface="Noto Sans Bold"/>
            </a:endParaRPr>
          </a:p>
          <a:p>
            <a:pPr algn="ctr">
              <a:lnSpc>
                <a:spcPts val="1589"/>
              </a:lnSpc>
            </a:pPr>
            <a:r>
              <a:rPr lang="en-US" sz="1589" b="1">
                <a:solidFill>
                  <a:srgbClr val="0065B3"/>
                </a:solidFill>
                <a:latin typeface="Noto Sans Bold"/>
                <a:ea typeface="Noto Sans Bold"/>
                <a:cs typeface="Noto Sans Bold"/>
                <a:sym typeface="Noto Sans Bold"/>
              </a:rPr>
              <a:t>triệu m²</a:t>
            </a:r>
          </a:p>
          <a:p>
            <a:pPr algn="ctr">
              <a:lnSpc>
                <a:spcPts val="1589"/>
              </a:lnSpc>
            </a:pPr>
            <a:endParaRPr lang="en-US" sz="1589" b="1">
              <a:solidFill>
                <a:srgbClr val="0065B3"/>
              </a:solidFill>
              <a:latin typeface="Noto Sans Bold"/>
              <a:ea typeface="Noto Sans Bold"/>
              <a:cs typeface="Noto Sans Bold"/>
              <a:sym typeface="Noto Sans Bold"/>
            </a:endParaRPr>
          </a:p>
          <a:p>
            <a:pPr algn="ctr">
              <a:lnSpc>
                <a:spcPts val="1589"/>
              </a:lnSpc>
            </a:pPr>
            <a:r>
              <a:rPr lang="en-US" sz="1589" b="1">
                <a:solidFill>
                  <a:srgbClr val="0065B3"/>
                </a:solidFill>
                <a:latin typeface="Noto Sans Bold"/>
                <a:ea typeface="Noto Sans Bold"/>
                <a:cs typeface="Noto Sans Bold"/>
                <a:sym typeface="Noto Sans Bold"/>
              </a:rPr>
              <a:t>+140.000m2</a:t>
            </a:r>
          </a:p>
        </p:txBody>
      </p:sp>
      <p:sp>
        <p:nvSpPr>
          <p:cNvPr id="30" name="TextBox 30"/>
          <p:cNvSpPr txBox="1"/>
          <p:nvPr/>
        </p:nvSpPr>
        <p:spPr>
          <a:xfrm>
            <a:off x="10311702" y="2704235"/>
            <a:ext cx="1985676" cy="1261392"/>
          </a:xfrm>
          <a:prstGeom prst="rect">
            <a:avLst/>
          </a:prstGeom>
        </p:spPr>
        <p:txBody>
          <a:bodyPr lIns="0" tIns="0" rIns="0" bIns="0" rtlCol="0" anchor="t">
            <a:spAutoFit/>
          </a:bodyPr>
          <a:lstStyle/>
          <a:p>
            <a:pPr algn="ctr">
              <a:lnSpc>
                <a:spcPts val="2609"/>
              </a:lnSpc>
            </a:pPr>
            <a:r>
              <a:rPr lang="en-US" sz="1739" b="1">
                <a:solidFill>
                  <a:srgbClr val="0065B3"/>
                </a:solidFill>
                <a:latin typeface="Noto Sans Bold"/>
                <a:ea typeface="Noto Sans Bold"/>
                <a:cs typeface="Noto Sans Bold"/>
                <a:sym typeface="Noto Sans Bold"/>
              </a:rPr>
              <a:t>Hạng A</a:t>
            </a:r>
          </a:p>
          <a:p>
            <a:pPr algn="ctr">
              <a:lnSpc>
                <a:spcPts val="5039"/>
              </a:lnSpc>
            </a:pPr>
            <a:r>
              <a:rPr lang="en-US" sz="3359" b="1">
                <a:solidFill>
                  <a:srgbClr val="0065B3"/>
                </a:solidFill>
                <a:latin typeface="Noto Sans Bold"/>
                <a:ea typeface="Noto Sans Bold"/>
                <a:cs typeface="Noto Sans Bold"/>
                <a:sym typeface="Noto Sans Bold"/>
              </a:rPr>
              <a:t>22 - 52</a:t>
            </a:r>
          </a:p>
          <a:p>
            <a:pPr algn="ctr">
              <a:lnSpc>
                <a:spcPts val="2609"/>
              </a:lnSpc>
            </a:pPr>
            <a:r>
              <a:rPr lang="en-US" sz="1739" b="1">
                <a:solidFill>
                  <a:srgbClr val="0065B3"/>
                </a:solidFill>
                <a:latin typeface="Noto Sans Bold"/>
                <a:ea typeface="Noto Sans Bold"/>
                <a:cs typeface="Noto Sans Bold"/>
                <a:sym typeface="Noto Sans Bold"/>
              </a:rPr>
              <a:t>USD/m²/tháng</a:t>
            </a:r>
          </a:p>
        </p:txBody>
      </p:sp>
      <p:sp>
        <p:nvSpPr>
          <p:cNvPr id="31" name="TextBox 31"/>
          <p:cNvSpPr txBox="1"/>
          <p:nvPr/>
        </p:nvSpPr>
        <p:spPr>
          <a:xfrm>
            <a:off x="10311702" y="6079957"/>
            <a:ext cx="1985676" cy="1261392"/>
          </a:xfrm>
          <a:prstGeom prst="rect">
            <a:avLst/>
          </a:prstGeom>
        </p:spPr>
        <p:txBody>
          <a:bodyPr lIns="0" tIns="0" rIns="0" bIns="0" rtlCol="0" anchor="t">
            <a:spAutoFit/>
          </a:bodyPr>
          <a:lstStyle/>
          <a:p>
            <a:pPr algn="ctr">
              <a:lnSpc>
                <a:spcPts val="2609"/>
              </a:lnSpc>
            </a:pPr>
            <a:r>
              <a:rPr lang="en-US" sz="1739" b="1">
                <a:solidFill>
                  <a:srgbClr val="000000"/>
                </a:solidFill>
                <a:latin typeface="Noto Sans Bold"/>
                <a:ea typeface="Noto Sans Bold"/>
                <a:cs typeface="Noto Sans Bold"/>
                <a:sym typeface="Noto Sans Bold"/>
              </a:rPr>
              <a:t>Hạng A</a:t>
            </a:r>
          </a:p>
          <a:p>
            <a:pPr algn="ctr">
              <a:lnSpc>
                <a:spcPts val="5039"/>
              </a:lnSpc>
            </a:pPr>
            <a:r>
              <a:rPr lang="en-US" sz="3359" b="1">
                <a:solidFill>
                  <a:srgbClr val="000000"/>
                </a:solidFill>
                <a:latin typeface="Noto Sans Bold"/>
                <a:ea typeface="Noto Sans Bold"/>
                <a:cs typeface="Noto Sans Bold"/>
                <a:sym typeface="Noto Sans Bold"/>
              </a:rPr>
              <a:t>35 - 70</a:t>
            </a:r>
          </a:p>
          <a:p>
            <a:pPr algn="ctr">
              <a:lnSpc>
                <a:spcPts val="2609"/>
              </a:lnSpc>
            </a:pPr>
            <a:r>
              <a:rPr lang="en-US" sz="1739" b="1">
                <a:solidFill>
                  <a:srgbClr val="000000"/>
                </a:solidFill>
                <a:latin typeface="Noto Sans Bold"/>
                <a:ea typeface="Noto Sans Bold"/>
                <a:cs typeface="Noto Sans Bold"/>
                <a:sym typeface="Noto Sans Bold"/>
              </a:rPr>
              <a:t>USD/m²/tháng</a:t>
            </a:r>
          </a:p>
        </p:txBody>
      </p:sp>
      <p:sp>
        <p:nvSpPr>
          <p:cNvPr id="32" name="TextBox 32"/>
          <p:cNvSpPr txBox="1"/>
          <p:nvPr/>
        </p:nvSpPr>
        <p:spPr>
          <a:xfrm>
            <a:off x="10311702" y="4291572"/>
            <a:ext cx="1986298" cy="1261392"/>
          </a:xfrm>
          <a:prstGeom prst="rect">
            <a:avLst/>
          </a:prstGeom>
        </p:spPr>
        <p:txBody>
          <a:bodyPr lIns="0" tIns="0" rIns="0" bIns="0" rtlCol="0" anchor="t">
            <a:spAutoFit/>
          </a:bodyPr>
          <a:lstStyle/>
          <a:p>
            <a:pPr algn="ctr">
              <a:lnSpc>
                <a:spcPts val="2609"/>
              </a:lnSpc>
            </a:pPr>
            <a:r>
              <a:rPr lang="en-US" sz="1739" b="1">
                <a:solidFill>
                  <a:srgbClr val="0065B3"/>
                </a:solidFill>
                <a:latin typeface="Noto Sans Bold"/>
                <a:ea typeface="Noto Sans Bold"/>
                <a:cs typeface="Noto Sans Bold"/>
                <a:sym typeface="Noto Sans Bold"/>
              </a:rPr>
              <a:t>Hạng B</a:t>
            </a:r>
          </a:p>
          <a:p>
            <a:pPr algn="ctr">
              <a:lnSpc>
                <a:spcPts val="5039"/>
              </a:lnSpc>
            </a:pPr>
            <a:r>
              <a:rPr lang="en-US" sz="3359" b="1">
                <a:solidFill>
                  <a:srgbClr val="0065B3"/>
                </a:solidFill>
                <a:latin typeface="Noto Sans Bold"/>
                <a:ea typeface="Noto Sans Bold"/>
                <a:cs typeface="Noto Sans Bold"/>
                <a:sym typeface="Noto Sans Bold"/>
              </a:rPr>
              <a:t>15-39</a:t>
            </a:r>
          </a:p>
          <a:p>
            <a:pPr algn="ctr">
              <a:lnSpc>
                <a:spcPts val="2609"/>
              </a:lnSpc>
            </a:pPr>
            <a:r>
              <a:rPr lang="en-US" sz="1739" b="1">
                <a:solidFill>
                  <a:srgbClr val="0065B3"/>
                </a:solidFill>
                <a:latin typeface="Noto Sans Bold"/>
                <a:ea typeface="Noto Sans Bold"/>
                <a:cs typeface="Noto Sans Bold"/>
                <a:sym typeface="Noto Sans Bold"/>
              </a:rPr>
              <a:t>USD/m²/tháng</a:t>
            </a:r>
          </a:p>
        </p:txBody>
      </p:sp>
      <p:sp>
        <p:nvSpPr>
          <p:cNvPr id="33" name="TextBox 33"/>
          <p:cNvSpPr txBox="1"/>
          <p:nvPr/>
        </p:nvSpPr>
        <p:spPr>
          <a:xfrm>
            <a:off x="10311702" y="7667294"/>
            <a:ext cx="1986298" cy="1261392"/>
          </a:xfrm>
          <a:prstGeom prst="rect">
            <a:avLst/>
          </a:prstGeom>
        </p:spPr>
        <p:txBody>
          <a:bodyPr lIns="0" tIns="0" rIns="0" bIns="0" rtlCol="0" anchor="t">
            <a:spAutoFit/>
          </a:bodyPr>
          <a:lstStyle/>
          <a:p>
            <a:pPr algn="ctr">
              <a:lnSpc>
                <a:spcPts val="2609"/>
              </a:lnSpc>
            </a:pPr>
            <a:r>
              <a:rPr lang="en-US" sz="1739" b="1">
                <a:solidFill>
                  <a:srgbClr val="000000"/>
                </a:solidFill>
                <a:latin typeface="Noto Sans Bold"/>
                <a:ea typeface="Noto Sans Bold"/>
                <a:cs typeface="Noto Sans Bold"/>
                <a:sym typeface="Noto Sans Bold"/>
              </a:rPr>
              <a:t>Hạng B</a:t>
            </a:r>
          </a:p>
          <a:p>
            <a:pPr algn="ctr">
              <a:lnSpc>
                <a:spcPts val="5039"/>
              </a:lnSpc>
            </a:pPr>
            <a:r>
              <a:rPr lang="en-US" sz="3359" b="1">
                <a:solidFill>
                  <a:srgbClr val="000000"/>
                </a:solidFill>
                <a:latin typeface="Noto Sans Bold"/>
                <a:ea typeface="Noto Sans Bold"/>
                <a:cs typeface="Noto Sans Bold"/>
                <a:sym typeface="Noto Sans Bold"/>
              </a:rPr>
              <a:t>20 - 35</a:t>
            </a:r>
          </a:p>
          <a:p>
            <a:pPr algn="ctr">
              <a:lnSpc>
                <a:spcPts val="2609"/>
              </a:lnSpc>
            </a:pPr>
            <a:r>
              <a:rPr lang="en-US" sz="1739" b="1">
                <a:solidFill>
                  <a:srgbClr val="000000"/>
                </a:solidFill>
                <a:latin typeface="Noto Sans Bold"/>
                <a:ea typeface="Noto Sans Bold"/>
                <a:cs typeface="Noto Sans Bold"/>
                <a:sym typeface="Noto Sans Bold"/>
              </a:rPr>
              <a:t>USD/m²/tháng</a:t>
            </a:r>
          </a:p>
        </p:txBody>
      </p:sp>
      <p:sp>
        <p:nvSpPr>
          <p:cNvPr id="34" name="TextBox 34"/>
          <p:cNvSpPr txBox="1"/>
          <p:nvPr/>
        </p:nvSpPr>
        <p:spPr>
          <a:xfrm>
            <a:off x="7308087" y="6835730"/>
            <a:ext cx="1353625" cy="1480310"/>
          </a:xfrm>
          <a:prstGeom prst="rect">
            <a:avLst/>
          </a:prstGeom>
        </p:spPr>
        <p:txBody>
          <a:bodyPr lIns="0" tIns="0" rIns="0" bIns="0" rtlCol="0" anchor="t">
            <a:spAutoFit/>
          </a:bodyPr>
          <a:lstStyle/>
          <a:p>
            <a:pPr algn="ctr">
              <a:lnSpc>
                <a:spcPts val="1739"/>
              </a:lnSpc>
            </a:pPr>
            <a:r>
              <a:rPr lang="en-US" sz="1739" b="1">
                <a:solidFill>
                  <a:srgbClr val="000000"/>
                </a:solidFill>
                <a:latin typeface="Noto Sans Bold"/>
                <a:ea typeface="Noto Sans Bold"/>
                <a:cs typeface="Noto Sans Bold"/>
                <a:sym typeface="Noto Sans Bold"/>
              </a:rPr>
              <a:t> </a:t>
            </a:r>
          </a:p>
          <a:p>
            <a:pPr algn="ctr">
              <a:lnSpc>
                <a:spcPts val="4799"/>
              </a:lnSpc>
            </a:pPr>
            <a:r>
              <a:rPr lang="en-US" sz="4799" b="1">
                <a:solidFill>
                  <a:srgbClr val="000000"/>
                </a:solidFill>
                <a:latin typeface="Noto Sans Bold"/>
                <a:ea typeface="Noto Sans Bold"/>
                <a:cs typeface="Noto Sans Bold"/>
                <a:sym typeface="Noto Sans Bold"/>
              </a:rPr>
              <a:t>2,9</a:t>
            </a:r>
          </a:p>
          <a:p>
            <a:pPr algn="ctr">
              <a:lnSpc>
                <a:spcPts val="1739"/>
              </a:lnSpc>
            </a:pPr>
            <a:r>
              <a:rPr lang="en-US" sz="1739" b="1">
                <a:solidFill>
                  <a:srgbClr val="000000"/>
                </a:solidFill>
                <a:latin typeface="Noto Sans Bold"/>
                <a:ea typeface="Noto Sans Bold"/>
                <a:cs typeface="Noto Sans Bold"/>
                <a:sym typeface="Noto Sans Bold"/>
              </a:rPr>
              <a:t>triệu m²</a:t>
            </a:r>
          </a:p>
          <a:p>
            <a:pPr algn="ctr">
              <a:lnSpc>
                <a:spcPts val="1739"/>
              </a:lnSpc>
            </a:pPr>
            <a:endParaRPr lang="en-US" sz="1739" b="1">
              <a:solidFill>
                <a:srgbClr val="000000"/>
              </a:solidFill>
              <a:latin typeface="Noto Sans Bold"/>
              <a:ea typeface="Noto Sans Bold"/>
              <a:cs typeface="Noto Sans Bold"/>
              <a:sym typeface="Noto Sans Bold"/>
            </a:endParaRPr>
          </a:p>
          <a:p>
            <a:pPr algn="ctr">
              <a:lnSpc>
                <a:spcPts val="1739"/>
              </a:lnSpc>
            </a:pPr>
            <a:r>
              <a:rPr lang="en-US" sz="1739" b="1">
                <a:solidFill>
                  <a:srgbClr val="000000"/>
                </a:solidFill>
                <a:latin typeface="Noto Sans Bold"/>
                <a:ea typeface="Noto Sans Bold"/>
                <a:cs typeface="Noto Sans Bold"/>
                <a:sym typeface="Noto Sans Bold"/>
              </a:rPr>
              <a:t>+87.000m2</a:t>
            </a:r>
          </a:p>
        </p:txBody>
      </p:sp>
      <p:grpSp>
        <p:nvGrpSpPr>
          <p:cNvPr id="35" name="Group 35"/>
          <p:cNvGrpSpPr/>
          <p:nvPr/>
        </p:nvGrpSpPr>
        <p:grpSpPr>
          <a:xfrm>
            <a:off x="4351877" y="2428256"/>
            <a:ext cx="1953275" cy="473266"/>
            <a:chOff x="0" y="0"/>
            <a:chExt cx="2604367" cy="631021"/>
          </a:xfrm>
        </p:grpSpPr>
        <p:grpSp>
          <p:nvGrpSpPr>
            <p:cNvPr id="36" name="Group 36"/>
            <p:cNvGrpSpPr/>
            <p:nvPr/>
          </p:nvGrpSpPr>
          <p:grpSpPr>
            <a:xfrm>
              <a:off x="0" y="0"/>
              <a:ext cx="2604367" cy="631021"/>
              <a:chOff x="0" y="0"/>
              <a:chExt cx="514494" cy="124659"/>
            </a:xfrm>
          </p:grpSpPr>
          <p:sp>
            <p:nvSpPr>
              <p:cNvPr id="37" name="Freeform 37"/>
              <p:cNvSpPr/>
              <p:nvPr/>
            </p:nvSpPr>
            <p:spPr>
              <a:xfrm>
                <a:off x="0" y="0"/>
                <a:ext cx="514494" cy="124659"/>
              </a:xfrm>
              <a:custGeom>
                <a:avLst/>
                <a:gdLst/>
                <a:ahLst/>
                <a:cxnLst/>
                <a:rect l="l" t="t" r="r" b="b"/>
                <a:pathLst>
                  <a:path w="514494" h="124659">
                    <a:moveTo>
                      <a:pt x="62329" y="0"/>
                    </a:moveTo>
                    <a:lnTo>
                      <a:pt x="452165" y="0"/>
                    </a:lnTo>
                    <a:cubicBezTo>
                      <a:pt x="468696" y="0"/>
                      <a:pt x="484549" y="6567"/>
                      <a:pt x="496239" y="18256"/>
                    </a:cubicBezTo>
                    <a:cubicBezTo>
                      <a:pt x="507928" y="29945"/>
                      <a:pt x="514494" y="45799"/>
                      <a:pt x="514494" y="62329"/>
                    </a:cubicBezTo>
                    <a:lnTo>
                      <a:pt x="514494" y="62329"/>
                    </a:lnTo>
                    <a:cubicBezTo>
                      <a:pt x="514494" y="78860"/>
                      <a:pt x="507928" y="94714"/>
                      <a:pt x="496239" y="106403"/>
                    </a:cubicBezTo>
                    <a:cubicBezTo>
                      <a:pt x="484549" y="118092"/>
                      <a:pt x="468696" y="124659"/>
                      <a:pt x="452165" y="124659"/>
                    </a:cubicBezTo>
                    <a:lnTo>
                      <a:pt x="62329" y="124659"/>
                    </a:lnTo>
                    <a:cubicBezTo>
                      <a:pt x="45799" y="124659"/>
                      <a:pt x="29945" y="118092"/>
                      <a:pt x="18256" y="106403"/>
                    </a:cubicBezTo>
                    <a:cubicBezTo>
                      <a:pt x="6567" y="94714"/>
                      <a:pt x="0" y="78860"/>
                      <a:pt x="0" y="62329"/>
                    </a:cubicBezTo>
                    <a:lnTo>
                      <a:pt x="0" y="62329"/>
                    </a:lnTo>
                    <a:cubicBezTo>
                      <a:pt x="0" y="45799"/>
                      <a:pt x="6567" y="29945"/>
                      <a:pt x="18256" y="18256"/>
                    </a:cubicBezTo>
                    <a:cubicBezTo>
                      <a:pt x="29945" y="6567"/>
                      <a:pt x="45799" y="0"/>
                      <a:pt x="62329" y="0"/>
                    </a:cubicBezTo>
                    <a:close/>
                  </a:path>
                </a:pathLst>
              </a:custGeom>
              <a:solidFill>
                <a:srgbClr val="05BEFF"/>
              </a:solidFill>
            </p:spPr>
          </p:sp>
          <p:sp>
            <p:nvSpPr>
              <p:cNvPr id="38" name="TextBox 38"/>
              <p:cNvSpPr txBox="1"/>
              <p:nvPr/>
            </p:nvSpPr>
            <p:spPr>
              <a:xfrm>
                <a:off x="0" y="-47625"/>
                <a:ext cx="514494" cy="172284"/>
              </a:xfrm>
              <a:prstGeom prst="rect">
                <a:avLst/>
              </a:prstGeom>
            </p:spPr>
            <p:txBody>
              <a:bodyPr lIns="50800" tIns="50800" rIns="50800" bIns="50800" rtlCol="0" anchor="ctr"/>
              <a:lstStyle/>
              <a:p>
                <a:pPr algn="ctr">
                  <a:lnSpc>
                    <a:spcPts val="3172"/>
                  </a:lnSpc>
                </a:pPr>
                <a:endParaRPr/>
              </a:p>
            </p:txBody>
          </p:sp>
        </p:grpSp>
        <p:sp>
          <p:nvSpPr>
            <p:cNvPr id="39" name="TextBox 39"/>
            <p:cNvSpPr txBox="1"/>
            <p:nvPr/>
          </p:nvSpPr>
          <p:spPr>
            <a:xfrm>
              <a:off x="618017" y="54562"/>
              <a:ext cx="1368333" cy="429268"/>
            </a:xfrm>
            <a:prstGeom prst="rect">
              <a:avLst/>
            </a:prstGeom>
          </p:spPr>
          <p:txBody>
            <a:bodyPr lIns="0" tIns="0" rIns="0" bIns="0" rtlCol="0" anchor="t">
              <a:spAutoFit/>
            </a:bodyPr>
            <a:lstStyle/>
            <a:p>
              <a:pPr algn="ctr">
                <a:lnSpc>
                  <a:spcPts val="1819"/>
                </a:lnSpc>
              </a:pPr>
              <a:r>
                <a:rPr lang="en-US" sz="1299" b="1">
                  <a:solidFill>
                    <a:srgbClr val="FFFFFF"/>
                  </a:solidFill>
                  <a:latin typeface="Noto Sans Bold"/>
                  <a:ea typeface="Noto Sans Bold"/>
                  <a:cs typeface="Noto Sans Bold"/>
                  <a:sym typeface="Noto Sans Bold"/>
                </a:rPr>
                <a:t>HÀ NỘI</a:t>
              </a:r>
            </a:p>
          </p:txBody>
        </p:sp>
      </p:grpSp>
      <p:grpSp>
        <p:nvGrpSpPr>
          <p:cNvPr id="40" name="Group 40"/>
          <p:cNvGrpSpPr/>
          <p:nvPr/>
        </p:nvGrpSpPr>
        <p:grpSpPr>
          <a:xfrm>
            <a:off x="4351877" y="5928281"/>
            <a:ext cx="2163893" cy="462760"/>
            <a:chOff x="0" y="0"/>
            <a:chExt cx="2885191" cy="617013"/>
          </a:xfrm>
        </p:grpSpPr>
        <p:grpSp>
          <p:nvGrpSpPr>
            <p:cNvPr id="41" name="Group 41"/>
            <p:cNvGrpSpPr/>
            <p:nvPr/>
          </p:nvGrpSpPr>
          <p:grpSpPr>
            <a:xfrm>
              <a:off x="0" y="0"/>
              <a:ext cx="2885191" cy="617013"/>
              <a:chOff x="0" y="0"/>
              <a:chExt cx="569971" cy="121891"/>
            </a:xfrm>
          </p:grpSpPr>
          <p:sp>
            <p:nvSpPr>
              <p:cNvPr id="42" name="Freeform 42"/>
              <p:cNvSpPr/>
              <p:nvPr/>
            </p:nvSpPr>
            <p:spPr>
              <a:xfrm>
                <a:off x="0" y="0"/>
                <a:ext cx="569971" cy="121891"/>
              </a:xfrm>
              <a:custGeom>
                <a:avLst/>
                <a:gdLst/>
                <a:ahLst/>
                <a:cxnLst/>
                <a:rect l="l" t="t" r="r" b="b"/>
                <a:pathLst>
                  <a:path w="569971" h="121891">
                    <a:moveTo>
                      <a:pt x="60946" y="0"/>
                    </a:moveTo>
                    <a:lnTo>
                      <a:pt x="509026" y="0"/>
                    </a:lnTo>
                    <a:cubicBezTo>
                      <a:pt x="542685" y="0"/>
                      <a:pt x="569971" y="27286"/>
                      <a:pt x="569971" y="60946"/>
                    </a:cubicBezTo>
                    <a:lnTo>
                      <a:pt x="569971" y="60946"/>
                    </a:lnTo>
                    <a:cubicBezTo>
                      <a:pt x="569971" y="77109"/>
                      <a:pt x="563550" y="92611"/>
                      <a:pt x="552121" y="104041"/>
                    </a:cubicBezTo>
                    <a:cubicBezTo>
                      <a:pt x="540691" y="115470"/>
                      <a:pt x="525189" y="121891"/>
                      <a:pt x="509026" y="121891"/>
                    </a:cubicBezTo>
                    <a:lnTo>
                      <a:pt x="60946" y="121891"/>
                    </a:lnTo>
                    <a:cubicBezTo>
                      <a:pt x="27286" y="121891"/>
                      <a:pt x="0" y="94605"/>
                      <a:pt x="0" y="60946"/>
                    </a:cubicBezTo>
                    <a:lnTo>
                      <a:pt x="0" y="60946"/>
                    </a:lnTo>
                    <a:cubicBezTo>
                      <a:pt x="0" y="27286"/>
                      <a:pt x="27286" y="0"/>
                      <a:pt x="60946" y="0"/>
                    </a:cubicBezTo>
                    <a:close/>
                  </a:path>
                </a:pathLst>
              </a:custGeom>
              <a:solidFill>
                <a:srgbClr val="05BEFF"/>
              </a:solidFill>
            </p:spPr>
          </p:sp>
          <p:sp>
            <p:nvSpPr>
              <p:cNvPr id="43" name="TextBox 43"/>
              <p:cNvSpPr txBox="1"/>
              <p:nvPr/>
            </p:nvSpPr>
            <p:spPr>
              <a:xfrm>
                <a:off x="0" y="-47625"/>
                <a:ext cx="569971" cy="169516"/>
              </a:xfrm>
              <a:prstGeom prst="rect">
                <a:avLst/>
              </a:prstGeom>
            </p:spPr>
            <p:txBody>
              <a:bodyPr lIns="50800" tIns="50800" rIns="50800" bIns="50800" rtlCol="0" anchor="ctr"/>
              <a:lstStyle/>
              <a:p>
                <a:pPr algn="ctr">
                  <a:lnSpc>
                    <a:spcPts val="3172"/>
                  </a:lnSpc>
                </a:pPr>
                <a:endParaRPr/>
              </a:p>
            </p:txBody>
          </p:sp>
        </p:grpSp>
        <p:sp>
          <p:nvSpPr>
            <p:cNvPr id="44" name="TextBox 44"/>
            <p:cNvSpPr txBox="1"/>
            <p:nvPr/>
          </p:nvSpPr>
          <p:spPr>
            <a:xfrm>
              <a:off x="684657" y="54562"/>
              <a:ext cx="1515878" cy="429268"/>
            </a:xfrm>
            <a:prstGeom prst="rect">
              <a:avLst/>
            </a:prstGeom>
          </p:spPr>
          <p:txBody>
            <a:bodyPr lIns="0" tIns="0" rIns="0" bIns="0" rtlCol="0" anchor="t">
              <a:spAutoFit/>
            </a:bodyPr>
            <a:lstStyle/>
            <a:p>
              <a:pPr algn="ctr">
                <a:lnSpc>
                  <a:spcPts val="1819"/>
                </a:lnSpc>
              </a:pPr>
              <a:r>
                <a:rPr lang="en-US" sz="1299" b="1">
                  <a:solidFill>
                    <a:srgbClr val="FFFFFF"/>
                  </a:solidFill>
                  <a:latin typeface="Noto Sans Bold"/>
                  <a:ea typeface="Noto Sans Bold"/>
                  <a:cs typeface="Noto Sans Bold"/>
                  <a:sym typeface="Noto Sans Bold"/>
                </a:rPr>
                <a:t>TP HCM</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14" y="0"/>
            <a:ext cx="18286171" cy="10287000"/>
          </a:xfrm>
          <a:custGeom>
            <a:avLst/>
            <a:gdLst/>
            <a:ahLst/>
            <a:cxnLst/>
            <a:rect l="l" t="t" r="r" b="b"/>
            <a:pathLst>
              <a:path w="18286171" h="10287000">
                <a:moveTo>
                  <a:pt x="0" y="0"/>
                </a:moveTo>
                <a:lnTo>
                  <a:pt x="18286172" y="0"/>
                </a:lnTo>
                <a:lnTo>
                  <a:pt x="18286172" y="10287000"/>
                </a:lnTo>
                <a:lnTo>
                  <a:pt x="0" y="10287000"/>
                </a:lnTo>
                <a:lnTo>
                  <a:pt x="0" y="0"/>
                </a:lnTo>
                <a:close/>
              </a:path>
            </a:pathLst>
          </a:custGeom>
          <a:blipFill>
            <a:blip r:embed="rId2"/>
            <a:stretch>
              <a:fillRect l="-937" t="-10882" r="-937" b="-10882"/>
            </a:stretch>
          </a:blipFill>
        </p:spPr>
      </p:sp>
      <p:sp>
        <p:nvSpPr>
          <p:cNvPr id="3" name="TextBox 3"/>
          <p:cNvSpPr txBox="1"/>
          <p:nvPr/>
        </p:nvSpPr>
        <p:spPr>
          <a:xfrm>
            <a:off x="914" y="3057599"/>
            <a:ext cx="18286171" cy="2085901"/>
          </a:xfrm>
          <a:prstGeom prst="rect">
            <a:avLst/>
          </a:prstGeom>
        </p:spPr>
        <p:txBody>
          <a:bodyPr lIns="0" tIns="0" rIns="0" bIns="0" rtlCol="0" anchor="t">
            <a:spAutoFit/>
          </a:bodyPr>
          <a:lstStyle/>
          <a:p>
            <a:pPr algn="ctr">
              <a:lnSpc>
                <a:spcPts val="8399"/>
              </a:lnSpc>
            </a:pPr>
            <a:r>
              <a:rPr lang="en-US" sz="5999" b="1">
                <a:solidFill>
                  <a:srgbClr val="FFFEFE"/>
                </a:solidFill>
                <a:latin typeface="Roboto Bold"/>
                <a:ea typeface="Roboto Bold"/>
                <a:cs typeface="Roboto Bold"/>
                <a:sym typeface="Roboto Bold"/>
              </a:rPr>
              <a:t>THỊ TRƯỜNG BĐS VIỆT NAM 2025</a:t>
            </a:r>
          </a:p>
          <a:p>
            <a:pPr marL="1295394" lvl="1" indent="-647697" algn="ctr">
              <a:lnSpc>
                <a:spcPts val="8399"/>
              </a:lnSpc>
              <a:spcBef>
                <a:spcPct val="0"/>
              </a:spcBef>
              <a:buFont typeface="Arial"/>
              <a:buChar char="•"/>
            </a:pPr>
            <a:r>
              <a:rPr lang="en-US" sz="5999" b="1">
                <a:solidFill>
                  <a:srgbClr val="FFFEFE"/>
                </a:solidFill>
                <a:latin typeface="Roboto Bold"/>
                <a:ea typeface="Roboto Bold"/>
                <a:cs typeface="Roboto Bold"/>
                <a:sym typeface="Roboto Bold"/>
              </a:rPr>
              <a:t>- BỨC TRANH TOÀN CẢNH -</a:t>
            </a:r>
          </a:p>
        </p:txBody>
      </p:sp>
      <p:sp>
        <p:nvSpPr>
          <p:cNvPr id="4" name="Freeform 4"/>
          <p:cNvSpPr/>
          <p:nvPr/>
        </p:nvSpPr>
        <p:spPr>
          <a:xfrm>
            <a:off x="914" y="0"/>
            <a:ext cx="5287224" cy="1454176"/>
          </a:xfrm>
          <a:custGeom>
            <a:avLst/>
            <a:gdLst/>
            <a:ahLst/>
            <a:cxnLst/>
            <a:rect l="l" t="t" r="r" b="b"/>
            <a:pathLst>
              <a:path w="5287224" h="1454176">
                <a:moveTo>
                  <a:pt x="0" y="0"/>
                </a:moveTo>
                <a:lnTo>
                  <a:pt x="5287225" y="0"/>
                </a:lnTo>
                <a:lnTo>
                  <a:pt x="5287225" y="1454176"/>
                </a:lnTo>
                <a:lnTo>
                  <a:pt x="0" y="1454176"/>
                </a:lnTo>
                <a:lnTo>
                  <a:pt x="0" y="0"/>
                </a:lnTo>
                <a:close/>
              </a:path>
            </a:pathLst>
          </a:custGeom>
          <a:blipFill>
            <a:blip r:embed="rId3"/>
            <a:stretch>
              <a:fillRect r="-266469" b="-649499"/>
            </a:stretch>
          </a:blipFill>
        </p:spPr>
      </p:sp>
      <p:sp>
        <p:nvSpPr>
          <p:cNvPr id="5" name="TextBox 5"/>
          <p:cNvSpPr txBox="1"/>
          <p:nvPr/>
        </p:nvSpPr>
        <p:spPr>
          <a:xfrm>
            <a:off x="17908988" y="9861278"/>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FFFEFE"/>
                </a:solidFill>
                <a:latin typeface="Roboto"/>
                <a:ea typeface="Roboto"/>
                <a:cs typeface="Roboto"/>
                <a:sym typeface="Roboto"/>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AutoShape 3"/>
          <p:cNvSpPr/>
          <p:nvPr/>
        </p:nvSpPr>
        <p:spPr>
          <a:xfrm>
            <a:off x="1711192" y="2179282"/>
            <a:ext cx="5535916" cy="0"/>
          </a:xfrm>
          <a:prstGeom prst="line">
            <a:avLst/>
          </a:prstGeom>
          <a:ln w="19050" cap="flat">
            <a:solidFill>
              <a:srgbClr val="02377D"/>
            </a:solidFill>
            <a:prstDash val="solid"/>
            <a:headEnd type="none" w="sm" len="sm"/>
            <a:tailEnd type="none" w="sm" len="sm"/>
          </a:ln>
        </p:spPr>
      </p:sp>
      <p:sp>
        <p:nvSpPr>
          <p:cNvPr id="4" name="AutoShape 4"/>
          <p:cNvSpPr/>
          <p:nvPr/>
        </p:nvSpPr>
        <p:spPr>
          <a:xfrm>
            <a:off x="1711192" y="3183741"/>
            <a:ext cx="5535916" cy="0"/>
          </a:xfrm>
          <a:prstGeom prst="line">
            <a:avLst/>
          </a:prstGeom>
          <a:ln w="19050" cap="flat">
            <a:solidFill>
              <a:srgbClr val="02377D"/>
            </a:solidFill>
            <a:prstDash val="solid"/>
            <a:headEnd type="none" w="sm" len="sm"/>
            <a:tailEnd type="none" w="sm" len="sm"/>
          </a:ln>
        </p:spPr>
      </p:sp>
      <p:sp>
        <p:nvSpPr>
          <p:cNvPr id="5" name="AutoShape 5"/>
          <p:cNvSpPr/>
          <p:nvPr/>
        </p:nvSpPr>
        <p:spPr>
          <a:xfrm>
            <a:off x="1711192" y="4188199"/>
            <a:ext cx="5535916" cy="0"/>
          </a:xfrm>
          <a:prstGeom prst="line">
            <a:avLst/>
          </a:prstGeom>
          <a:ln w="19050" cap="flat">
            <a:solidFill>
              <a:srgbClr val="02377D"/>
            </a:solidFill>
            <a:prstDash val="solid"/>
            <a:headEnd type="none" w="sm" len="sm"/>
            <a:tailEnd type="none" w="sm" len="sm"/>
          </a:ln>
        </p:spPr>
      </p:sp>
      <p:sp>
        <p:nvSpPr>
          <p:cNvPr id="6" name="AutoShape 6"/>
          <p:cNvSpPr/>
          <p:nvPr/>
        </p:nvSpPr>
        <p:spPr>
          <a:xfrm>
            <a:off x="1711192" y="5192658"/>
            <a:ext cx="5535916" cy="0"/>
          </a:xfrm>
          <a:prstGeom prst="line">
            <a:avLst/>
          </a:prstGeom>
          <a:ln w="19050" cap="flat">
            <a:solidFill>
              <a:srgbClr val="02377D"/>
            </a:solidFill>
            <a:prstDash val="solid"/>
            <a:headEnd type="none" w="sm" len="sm"/>
            <a:tailEnd type="none" w="sm" len="sm"/>
          </a:ln>
        </p:spPr>
      </p:sp>
      <p:sp>
        <p:nvSpPr>
          <p:cNvPr id="7" name="AutoShape 7"/>
          <p:cNvSpPr/>
          <p:nvPr/>
        </p:nvSpPr>
        <p:spPr>
          <a:xfrm>
            <a:off x="1711192" y="6198890"/>
            <a:ext cx="5535916" cy="0"/>
          </a:xfrm>
          <a:prstGeom prst="line">
            <a:avLst/>
          </a:prstGeom>
          <a:ln w="19050" cap="flat">
            <a:solidFill>
              <a:srgbClr val="02377D"/>
            </a:solidFill>
            <a:prstDash val="solid"/>
            <a:headEnd type="none" w="sm" len="sm"/>
            <a:tailEnd type="none" w="sm" len="sm"/>
          </a:ln>
        </p:spPr>
      </p:sp>
      <p:grpSp>
        <p:nvGrpSpPr>
          <p:cNvPr id="8" name="Group 8"/>
          <p:cNvGrpSpPr/>
          <p:nvPr/>
        </p:nvGrpSpPr>
        <p:grpSpPr>
          <a:xfrm>
            <a:off x="1711192" y="1400237"/>
            <a:ext cx="618494" cy="551858"/>
            <a:chOff x="0" y="0"/>
            <a:chExt cx="218712" cy="195148"/>
          </a:xfrm>
        </p:grpSpPr>
        <p:sp>
          <p:nvSpPr>
            <p:cNvPr id="9" name="Freeform 9"/>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0" name="TextBox 10"/>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11" name="Group 11"/>
          <p:cNvGrpSpPr/>
          <p:nvPr/>
        </p:nvGrpSpPr>
        <p:grpSpPr>
          <a:xfrm>
            <a:off x="1711192" y="2404695"/>
            <a:ext cx="618494" cy="551858"/>
            <a:chOff x="0" y="0"/>
            <a:chExt cx="218712" cy="195148"/>
          </a:xfrm>
        </p:grpSpPr>
        <p:sp>
          <p:nvSpPr>
            <p:cNvPr id="12" name="Freeform 12"/>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3" name="TextBox 13"/>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14" name="Group 14"/>
          <p:cNvGrpSpPr/>
          <p:nvPr/>
        </p:nvGrpSpPr>
        <p:grpSpPr>
          <a:xfrm>
            <a:off x="1711192" y="3409154"/>
            <a:ext cx="618494" cy="551858"/>
            <a:chOff x="0" y="0"/>
            <a:chExt cx="218712" cy="195148"/>
          </a:xfrm>
        </p:grpSpPr>
        <p:sp>
          <p:nvSpPr>
            <p:cNvPr id="15" name="Freeform 15"/>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6" name="TextBox 16"/>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17" name="Group 17"/>
          <p:cNvGrpSpPr/>
          <p:nvPr/>
        </p:nvGrpSpPr>
        <p:grpSpPr>
          <a:xfrm>
            <a:off x="1711192" y="4413613"/>
            <a:ext cx="618494" cy="551858"/>
            <a:chOff x="0" y="0"/>
            <a:chExt cx="218712" cy="195148"/>
          </a:xfrm>
        </p:grpSpPr>
        <p:sp>
          <p:nvSpPr>
            <p:cNvPr id="18" name="Freeform 18"/>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9" name="TextBox 19"/>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20" name="Group 20"/>
          <p:cNvGrpSpPr/>
          <p:nvPr/>
        </p:nvGrpSpPr>
        <p:grpSpPr>
          <a:xfrm>
            <a:off x="1711192" y="5419845"/>
            <a:ext cx="618494" cy="551858"/>
            <a:chOff x="0" y="0"/>
            <a:chExt cx="218712" cy="195148"/>
          </a:xfrm>
        </p:grpSpPr>
        <p:sp>
          <p:nvSpPr>
            <p:cNvPr id="21" name="Freeform 21"/>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22" name="TextBox 22"/>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sp>
        <p:nvSpPr>
          <p:cNvPr id="23" name="Freeform 23"/>
          <p:cNvSpPr/>
          <p:nvPr/>
        </p:nvSpPr>
        <p:spPr>
          <a:xfrm>
            <a:off x="10045180" y="1155382"/>
            <a:ext cx="6305917" cy="8074551"/>
          </a:xfrm>
          <a:custGeom>
            <a:avLst/>
            <a:gdLst/>
            <a:ahLst/>
            <a:cxnLst/>
            <a:rect l="l" t="t" r="r" b="b"/>
            <a:pathLst>
              <a:path w="6305917" h="8074551">
                <a:moveTo>
                  <a:pt x="0" y="0"/>
                </a:moveTo>
                <a:lnTo>
                  <a:pt x="6305916" y="0"/>
                </a:lnTo>
                <a:lnTo>
                  <a:pt x="6305916" y="8074552"/>
                </a:lnTo>
                <a:lnTo>
                  <a:pt x="0" y="8074552"/>
                </a:lnTo>
                <a:lnTo>
                  <a:pt x="0" y="0"/>
                </a:lnTo>
                <a:close/>
              </a:path>
            </a:pathLst>
          </a:custGeom>
          <a:blipFill>
            <a:blip r:embed="rId3"/>
            <a:stretch>
              <a:fillRect l="-13218" t="-2534" r="-9349" b="-41136"/>
            </a:stretch>
          </a:blipFill>
        </p:spPr>
      </p:sp>
      <p:sp>
        <p:nvSpPr>
          <p:cNvPr id="24" name="TextBox 24"/>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21</a:t>
            </a:r>
          </a:p>
        </p:txBody>
      </p:sp>
      <p:sp>
        <p:nvSpPr>
          <p:cNvPr id="25" name="TextBox 25"/>
          <p:cNvSpPr txBox="1"/>
          <p:nvPr/>
        </p:nvSpPr>
        <p:spPr>
          <a:xfrm>
            <a:off x="8402780" y="203701"/>
            <a:ext cx="9590716"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BỨC TRANH TOÀN CẢNH </a:t>
            </a:r>
          </a:p>
        </p:txBody>
      </p:sp>
      <p:sp>
        <p:nvSpPr>
          <p:cNvPr id="26" name="TextBox 26"/>
          <p:cNvSpPr txBox="1"/>
          <p:nvPr/>
        </p:nvSpPr>
        <p:spPr>
          <a:xfrm>
            <a:off x="2635560" y="1343087"/>
            <a:ext cx="5476914" cy="688976"/>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HIỆN THỰC HÓA MỤC TIÊU </a:t>
            </a:r>
          </a:p>
          <a:p>
            <a:pPr algn="l">
              <a:lnSpc>
                <a:spcPts val="2711"/>
              </a:lnSpc>
            </a:pPr>
            <a:r>
              <a:rPr lang="en-US" sz="1936" b="1">
                <a:solidFill>
                  <a:srgbClr val="1E1E1E"/>
                </a:solidFill>
                <a:latin typeface="Roboto Bold"/>
                <a:ea typeface="Roboto Bold"/>
                <a:cs typeface="Roboto Bold"/>
                <a:sym typeface="Roboto Bold"/>
              </a:rPr>
              <a:t>TĂNG TRƯỞNG KINH TẾ </a:t>
            </a:r>
          </a:p>
        </p:txBody>
      </p:sp>
      <p:sp>
        <p:nvSpPr>
          <p:cNvPr id="27" name="TextBox 27"/>
          <p:cNvSpPr txBox="1"/>
          <p:nvPr/>
        </p:nvSpPr>
        <p:spPr>
          <a:xfrm>
            <a:off x="2635560" y="2486112"/>
            <a:ext cx="4611548"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ĐẦU TƯ CÔNG “BÙNG NỔ"</a:t>
            </a:r>
          </a:p>
        </p:txBody>
      </p:sp>
      <p:sp>
        <p:nvSpPr>
          <p:cNvPr id="28" name="TextBox 28"/>
          <p:cNvSpPr txBox="1"/>
          <p:nvPr/>
        </p:nvSpPr>
        <p:spPr>
          <a:xfrm>
            <a:off x="2635560" y="3490571"/>
            <a:ext cx="4162254"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ĐẨY MẠNH KINH TẾ TƯ NHÂN</a:t>
            </a:r>
          </a:p>
        </p:txBody>
      </p:sp>
      <p:sp>
        <p:nvSpPr>
          <p:cNvPr id="29" name="TextBox 29"/>
          <p:cNvSpPr txBox="1"/>
          <p:nvPr/>
        </p:nvSpPr>
        <p:spPr>
          <a:xfrm>
            <a:off x="2635560" y="4495029"/>
            <a:ext cx="4162254"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CHÍNH SÁCH TIỀN TỆ NỚI LỎNG</a:t>
            </a:r>
          </a:p>
        </p:txBody>
      </p:sp>
      <p:sp>
        <p:nvSpPr>
          <p:cNvPr id="30" name="TextBox 30"/>
          <p:cNvSpPr txBox="1"/>
          <p:nvPr/>
        </p:nvSpPr>
        <p:spPr>
          <a:xfrm>
            <a:off x="2635560" y="5501262"/>
            <a:ext cx="4162254"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SÁP NHẬP TỈNH, THÀNH</a:t>
            </a:r>
          </a:p>
        </p:txBody>
      </p:sp>
      <p:sp>
        <p:nvSpPr>
          <p:cNvPr id="31" name="TextBox 31"/>
          <p:cNvSpPr txBox="1"/>
          <p:nvPr/>
        </p:nvSpPr>
        <p:spPr>
          <a:xfrm>
            <a:off x="1768154" y="1473349"/>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1</a:t>
            </a:r>
          </a:p>
        </p:txBody>
      </p:sp>
      <p:sp>
        <p:nvSpPr>
          <p:cNvPr id="32" name="TextBox 32"/>
          <p:cNvSpPr txBox="1"/>
          <p:nvPr/>
        </p:nvSpPr>
        <p:spPr>
          <a:xfrm>
            <a:off x="1768154" y="2477807"/>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2</a:t>
            </a:r>
          </a:p>
        </p:txBody>
      </p:sp>
      <p:sp>
        <p:nvSpPr>
          <p:cNvPr id="33" name="TextBox 33"/>
          <p:cNvSpPr txBox="1"/>
          <p:nvPr/>
        </p:nvSpPr>
        <p:spPr>
          <a:xfrm>
            <a:off x="1768154" y="3482266"/>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3</a:t>
            </a:r>
          </a:p>
        </p:txBody>
      </p:sp>
      <p:sp>
        <p:nvSpPr>
          <p:cNvPr id="34" name="TextBox 34"/>
          <p:cNvSpPr txBox="1"/>
          <p:nvPr/>
        </p:nvSpPr>
        <p:spPr>
          <a:xfrm>
            <a:off x="1768154" y="4486725"/>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4</a:t>
            </a:r>
          </a:p>
        </p:txBody>
      </p:sp>
      <p:sp>
        <p:nvSpPr>
          <p:cNvPr id="35" name="TextBox 35"/>
          <p:cNvSpPr txBox="1"/>
          <p:nvPr/>
        </p:nvSpPr>
        <p:spPr>
          <a:xfrm>
            <a:off x="1768154" y="5492957"/>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5</a:t>
            </a:r>
          </a:p>
        </p:txBody>
      </p:sp>
      <p:sp>
        <p:nvSpPr>
          <p:cNvPr id="36" name="AutoShape 36"/>
          <p:cNvSpPr/>
          <p:nvPr/>
        </p:nvSpPr>
        <p:spPr>
          <a:xfrm>
            <a:off x="1711192" y="7240465"/>
            <a:ext cx="5535916" cy="0"/>
          </a:xfrm>
          <a:prstGeom prst="line">
            <a:avLst/>
          </a:prstGeom>
          <a:ln w="19050" cap="flat">
            <a:solidFill>
              <a:srgbClr val="02377D"/>
            </a:solidFill>
            <a:prstDash val="solid"/>
            <a:headEnd type="none" w="sm" len="sm"/>
            <a:tailEnd type="none" w="sm" len="sm"/>
          </a:ln>
        </p:spPr>
      </p:sp>
      <p:sp>
        <p:nvSpPr>
          <p:cNvPr id="37" name="AutoShape 37"/>
          <p:cNvSpPr/>
          <p:nvPr/>
        </p:nvSpPr>
        <p:spPr>
          <a:xfrm>
            <a:off x="1711192" y="8244924"/>
            <a:ext cx="5535916" cy="0"/>
          </a:xfrm>
          <a:prstGeom prst="line">
            <a:avLst/>
          </a:prstGeom>
          <a:ln w="19050" cap="flat">
            <a:solidFill>
              <a:srgbClr val="02377D"/>
            </a:solidFill>
            <a:prstDash val="solid"/>
            <a:headEnd type="none" w="sm" len="sm"/>
            <a:tailEnd type="none" w="sm" len="sm"/>
          </a:ln>
        </p:spPr>
      </p:sp>
      <p:sp>
        <p:nvSpPr>
          <p:cNvPr id="38" name="AutoShape 38"/>
          <p:cNvSpPr/>
          <p:nvPr/>
        </p:nvSpPr>
        <p:spPr>
          <a:xfrm>
            <a:off x="1711192" y="9251156"/>
            <a:ext cx="5535916" cy="0"/>
          </a:xfrm>
          <a:prstGeom prst="line">
            <a:avLst/>
          </a:prstGeom>
          <a:ln w="19050" cap="flat">
            <a:solidFill>
              <a:srgbClr val="02377D"/>
            </a:solidFill>
            <a:prstDash val="solid"/>
            <a:headEnd type="none" w="sm" len="sm"/>
            <a:tailEnd type="none" w="sm" len="sm"/>
          </a:ln>
        </p:spPr>
      </p:sp>
      <p:grpSp>
        <p:nvGrpSpPr>
          <p:cNvPr id="39" name="Group 39"/>
          <p:cNvGrpSpPr/>
          <p:nvPr/>
        </p:nvGrpSpPr>
        <p:grpSpPr>
          <a:xfrm>
            <a:off x="1711192" y="6461420"/>
            <a:ext cx="618494" cy="551858"/>
            <a:chOff x="0" y="0"/>
            <a:chExt cx="218712" cy="195148"/>
          </a:xfrm>
        </p:grpSpPr>
        <p:sp>
          <p:nvSpPr>
            <p:cNvPr id="40" name="Freeform 40"/>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41" name="TextBox 41"/>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42" name="Group 42"/>
          <p:cNvGrpSpPr/>
          <p:nvPr/>
        </p:nvGrpSpPr>
        <p:grpSpPr>
          <a:xfrm>
            <a:off x="1711192" y="7465879"/>
            <a:ext cx="618494" cy="551858"/>
            <a:chOff x="0" y="0"/>
            <a:chExt cx="218712" cy="195148"/>
          </a:xfrm>
        </p:grpSpPr>
        <p:sp>
          <p:nvSpPr>
            <p:cNvPr id="43" name="Freeform 43"/>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44" name="TextBox 44"/>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45" name="Group 45"/>
          <p:cNvGrpSpPr/>
          <p:nvPr/>
        </p:nvGrpSpPr>
        <p:grpSpPr>
          <a:xfrm>
            <a:off x="1711192" y="8472111"/>
            <a:ext cx="618494" cy="551858"/>
            <a:chOff x="0" y="0"/>
            <a:chExt cx="218712" cy="195148"/>
          </a:xfrm>
        </p:grpSpPr>
        <p:sp>
          <p:nvSpPr>
            <p:cNvPr id="46" name="Freeform 46"/>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47" name="TextBox 47"/>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sp>
        <p:nvSpPr>
          <p:cNvPr id="48" name="TextBox 48"/>
          <p:cNvSpPr txBox="1"/>
          <p:nvPr/>
        </p:nvSpPr>
        <p:spPr>
          <a:xfrm>
            <a:off x="2635560" y="8374970"/>
            <a:ext cx="4162254" cy="688976"/>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LUẬT SỬA ĐỔI LUẬT ĐẤT ĐAI VÀ BẢNG GIÁ ĐẤT MỚI</a:t>
            </a:r>
          </a:p>
        </p:txBody>
      </p:sp>
      <p:sp>
        <p:nvSpPr>
          <p:cNvPr id="49" name="TextBox 49"/>
          <p:cNvSpPr txBox="1"/>
          <p:nvPr/>
        </p:nvSpPr>
        <p:spPr>
          <a:xfrm>
            <a:off x="2635560" y="6541952"/>
            <a:ext cx="4934799"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MỤC TIÊU MINH BẠCH HÓA THỊ TRƯỜNG</a:t>
            </a:r>
          </a:p>
        </p:txBody>
      </p:sp>
      <p:sp>
        <p:nvSpPr>
          <p:cNvPr id="50" name="TextBox 50"/>
          <p:cNvSpPr txBox="1"/>
          <p:nvPr/>
        </p:nvSpPr>
        <p:spPr>
          <a:xfrm>
            <a:off x="2635560" y="7533359"/>
            <a:ext cx="4611548"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MỤC TIÊU AN SINH, XÃ HỘI</a:t>
            </a:r>
          </a:p>
        </p:txBody>
      </p:sp>
      <p:sp>
        <p:nvSpPr>
          <p:cNvPr id="51" name="TextBox 51"/>
          <p:cNvSpPr txBox="1"/>
          <p:nvPr/>
        </p:nvSpPr>
        <p:spPr>
          <a:xfrm>
            <a:off x="1768154" y="6534532"/>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6</a:t>
            </a:r>
          </a:p>
        </p:txBody>
      </p:sp>
      <p:sp>
        <p:nvSpPr>
          <p:cNvPr id="52" name="TextBox 52"/>
          <p:cNvSpPr txBox="1"/>
          <p:nvPr/>
        </p:nvSpPr>
        <p:spPr>
          <a:xfrm>
            <a:off x="1768154" y="7538991"/>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7</a:t>
            </a:r>
          </a:p>
        </p:txBody>
      </p:sp>
      <p:sp>
        <p:nvSpPr>
          <p:cNvPr id="53" name="TextBox 53"/>
          <p:cNvSpPr txBox="1"/>
          <p:nvPr/>
        </p:nvSpPr>
        <p:spPr>
          <a:xfrm>
            <a:off x="1768154" y="8545223"/>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937" t="-1666" r="-937" b="-1666"/>
            </a:stretch>
          </a:blipFill>
        </p:spPr>
      </p:sp>
      <p:sp>
        <p:nvSpPr>
          <p:cNvPr id="3" name="AutoShape 3"/>
          <p:cNvSpPr/>
          <p:nvPr/>
        </p:nvSpPr>
        <p:spPr>
          <a:xfrm flipV="1">
            <a:off x="1711192" y="2179282"/>
            <a:ext cx="6401281" cy="0"/>
          </a:xfrm>
          <a:prstGeom prst="line">
            <a:avLst/>
          </a:prstGeom>
          <a:ln w="19050" cap="flat">
            <a:solidFill>
              <a:srgbClr val="02377D"/>
            </a:solidFill>
            <a:prstDash val="solid"/>
            <a:headEnd type="none" w="sm" len="sm"/>
            <a:tailEnd type="none" w="sm" len="sm"/>
          </a:ln>
        </p:spPr>
      </p:sp>
      <p:sp>
        <p:nvSpPr>
          <p:cNvPr id="4" name="AutoShape 4"/>
          <p:cNvSpPr/>
          <p:nvPr/>
        </p:nvSpPr>
        <p:spPr>
          <a:xfrm>
            <a:off x="1711192" y="3183741"/>
            <a:ext cx="6401281" cy="0"/>
          </a:xfrm>
          <a:prstGeom prst="line">
            <a:avLst/>
          </a:prstGeom>
          <a:ln w="19050" cap="flat">
            <a:solidFill>
              <a:srgbClr val="02377D"/>
            </a:solidFill>
            <a:prstDash val="solid"/>
            <a:headEnd type="none" w="sm" len="sm"/>
            <a:tailEnd type="none" w="sm" len="sm"/>
          </a:ln>
        </p:spPr>
      </p:sp>
      <p:sp>
        <p:nvSpPr>
          <p:cNvPr id="5" name="AutoShape 5"/>
          <p:cNvSpPr/>
          <p:nvPr/>
        </p:nvSpPr>
        <p:spPr>
          <a:xfrm>
            <a:off x="1711192" y="4188199"/>
            <a:ext cx="6401281" cy="0"/>
          </a:xfrm>
          <a:prstGeom prst="line">
            <a:avLst/>
          </a:prstGeom>
          <a:ln w="19050" cap="flat">
            <a:solidFill>
              <a:srgbClr val="02377D"/>
            </a:solidFill>
            <a:prstDash val="solid"/>
            <a:headEnd type="none" w="sm" len="sm"/>
            <a:tailEnd type="none" w="sm" len="sm"/>
          </a:ln>
        </p:spPr>
      </p:sp>
      <p:sp>
        <p:nvSpPr>
          <p:cNvPr id="6" name="AutoShape 6"/>
          <p:cNvSpPr/>
          <p:nvPr/>
        </p:nvSpPr>
        <p:spPr>
          <a:xfrm flipV="1">
            <a:off x="1711192" y="5143500"/>
            <a:ext cx="6401281" cy="49158"/>
          </a:xfrm>
          <a:prstGeom prst="line">
            <a:avLst/>
          </a:prstGeom>
          <a:ln w="19050" cap="flat">
            <a:solidFill>
              <a:srgbClr val="02377D"/>
            </a:solidFill>
            <a:prstDash val="solid"/>
            <a:headEnd type="none" w="sm" len="sm"/>
            <a:tailEnd type="none" w="sm" len="sm"/>
          </a:ln>
        </p:spPr>
      </p:sp>
      <p:sp>
        <p:nvSpPr>
          <p:cNvPr id="7" name="AutoShape 7"/>
          <p:cNvSpPr/>
          <p:nvPr/>
        </p:nvSpPr>
        <p:spPr>
          <a:xfrm>
            <a:off x="1711192" y="6198890"/>
            <a:ext cx="6401281" cy="0"/>
          </a:xfrm>
          <a:prstGeom prst="line">
            <a:avLst/>
          </a:prstGeom>
          <a:ln w="19050" cap="flat">
            <a:solidFill>
              <a:srgbClr val="02377D"/>
            </a:solidFill>
            <a:prstDash val="solid"/>
            <a:headEnd type="none" w="sm" len="sm"/>
            <a:tailEnd type="none" w="sm" len="sm"/>
          </a:ln>
        </p:spPr>
      </p:sp>
      <p:grpSp>
        <p:nvGrpSpPr>
          <p:cNvPr id="8" name="Group 8"/>
          <p:cNvGrpSpPr/>
          <p:nvPr/>
        </p:nvGrpSpPr>
        <p:grpSpPr>
          <a:xfrm>
            <a:off x="1711192" y="1400237"/>
            <a:ext cx="618494" cy="551858"/>
            <a:chOff x="0" y="0"/>
            <a:chExt cx="218712" cy="195148"/>
          </a:xfrm>
        </p:grpSpPr>
        <p:sp>
          <p:nvSpPr>
            <p:cNvPr id="9" name="Freeform 9"/>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0" name="TextBox 10"/>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11" name="Group 11"/>
          <p:cNvGrpSpPr/>
          <p:nvPr/>
        </p:nvGrpSpPr>
        <p:grpSpPr>
          <a:xfrm>
            <a:off x="1711192" y="2404695"/>
            <a:ext cx="618494" cy="551858"/>
            <a:chOff x="0" y="0"/>
            <a:chExt cx="218712" cy="195148"/>
          </a:xfrm>
        </p:grpSpPr>
        <p:sp>
          <p:nvSpPr>
            <p:cNvPr id="12" name="Freeform 12"/>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3" name="TextBox 13"/>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14" name="Group 14"/>
          <p:cNvGrpSpPr/>
          <p:nvPr/>
        </p:nvGrpSpPr>
        <p:grpSpPr>
          <a:xfrm>
            <a:off x="1711192" y="3409154"/>
            <a:ext cx="618494" cy="551858"/>
            <a:chOff x="0" y="0"/>
            <a:chExt cx="218712" cy="195148"/>
          </a:xfrm>
        </p:grpSpPr>
        <p:sp>
          <p:nvSpPr>
            <p:cNvPr id="15" name="Freeform 15"/>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6" name="TextBox 16"/>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17" name="Group 17"/>
          <p:cNvGrpSpPr/>
          <p:nvPr/>
        </p:nvGrpSpPr>
        <p:grpSpPr>
          <a:xfrm>
            <a:off x="1711192" y="4413613"/>
            <a:ext cx="618494" cy="551858"/>
            <a:chOff x="0" y="0"/>
            <a:chExt cx="218712" cy="195148"/>
          </a:xfrm>
        </p:grpSpPr>
        <p:sp>
          <p:nvSpPr>
            <p:cNvPr id="18" name="Freeform 18"/>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19" name="TextBox 19"/>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20" name="Group 20"/>
          <p:cNvGrpSpPr/>
          <p:nvPr/>
        </p:nvGrpSpPr>
        <p:grpSpPr>
          <a:xfrm>
            <a:off x="1711192" y="5419845"/>
            <a:ext cx="618494" cy="551858"/>
            <a:chOff x="0" y="0"/>
            <a:chExt cx="218712" cy="195148"/>
          </a:xfrm>
        </p:grpSpPr>
        <p:sp>
          <p:nvSpPr>
            <p:cNvPr id="21" name="Freeform 21"/>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22" name="TextBox 22"/>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sp>
        <p:nvSpPr>
          <p:cNvPr id="23" name="TextBox 23"/>
          <p:cNvSpPr txBox="1"/>
          <p:nvPr/>
        </p:nvSpPr>
        <p:spPr>
          <a:xfrm>
            <a:off x="17909865" y="9698599"/>
            <a:ext cx="228600" cy="276225"/>
          </a:xfrm>
          <a:prstGeom prst="rect">
            <a:avLst/>
          </a:prstGeom>
        </p:spPr>
        <p:txBody>
          <a:bodyPr wrap="none" lIns="0" tIns="0" rIns="0" bIns="0" rtlCol="0" anchor="t">
            <a:spAutoFit/>
          </a:bodyPr>
          <a:lstStyle/>
          <a:p>
            <a:pPr algn="ctr">
              <a:lnSpc>
                <a:spcPts val="2520"/>
              </a:lnSpc>
              <a:spcBef>
                <a:spcPct val="0"/>
              </a:spcBef>
            </a:pPr>
            <a:r>
              <a:rPr lang="en-US" sz="1800">
                <a:solidFill>
                  <a:srgbClr val="000000"/>
                </a:solidFill>
                <a:latin typeface="Roboto"/>
                <a:ea typeface="Roboto"/>
                <a:cs typeface="Roboto"/>
                <a:sym typeface="Roboto"/>
              </a:rPr>
              <a:t>22</a:t>
            </a:r>
          </a:p>
        </p:txBody>
      </p:sp>
      <p:sp>
        <p:nvSpPr>
          <p:cNvPr id="24" name="TextBox 24"/>
          <p:cNvSpPr txBox="1"/>
          <p:nvPr/>
        </p:nvSpPr>
        <p:spPr>
          <a:xfrm>
            <a:off x="8402780" y="203701"/>
            <a:ext cx="9590716" cy="448505"/>
          </a:xfrm>
          <a:prstGeom prst="rect">
            <a:avLst/>
          </a:prstGeom>
        </p:spPr>
        <p:txBody>
          <a:bodyPr lIns="0" tIns="0" rIns="0" bIns="0" rtlCol="0" anchor="t">
            <a:spAutoFit/>
          </a:bodyPr>
          <a:lstStyle/>
          <a:p>
            <a:pPr algn="r">
              <a:lnSpc>
                <a:spcPts val="3628"/>
              </a:lnSpc>
              <a:spcBef>
                <a:spcPct val="0"/>
              </a:spcBef>
            </a:pPr>
            <a:r>
              <a:rPr lang="en-US" sz="2591" b="1">
                <a:solidFill>
                  <a:srgbClr val="000000"/>
                </a:solidFill>
                <a:latin typeface="Roboto Bold"/>
                <a:ea typeface="Roboto Bold"/>
                <a:cs typeface="Roboto Bold"/>
                <a:sym typeface="Roboto Bold"/>
              </a:rPr>
              <a:t>BỨC TRANH TOÀN CẢNH </a:t>
            </a:r>
          </a:p>
        </p:txBody>
      </p:sp>
      <p:sp>
        <p:nvSpPr>
          <p:cNvPr id="25" name="TextBox 25"/>
          <p:cNvSpPr txBox="1"/>
          <p:nvPr/>
        </p:nvSpPr>
        <p:spPr>
          <a:xfrm>
            <a:off x="2635560" y="1480768"/>
            <a:ext cx="5476914"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XU HƯỚNG PHÁT TRIỂN MÔ HÌNH ĐÔ THỊ MỚI</a:t>
            </a:r>
          </a:p>
        </p:txBody>
      </p:sp>
      <p:sp>
        <p:nvSpPr>
          <p:cNvPr id="26" name="TextBox 26"/>
          <p:cNvSpPr txBox="1"/>
          <p:nvPr/>
        </p:nvSpPr>
        <p:spPr>
          <a:xfrm>
            <a:off x="2635560" y="2486112"/>
            <a:ext cx="5767220"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NGUỒN CUNG CẢI THIỆN CẢ VỀ CHẤT VÀ LƯỢNG</a:t>
            </a:r>
          </a:p>
        </p:txBody>
      </p:sp>
      <p:sp>
        <p:nvSpPr>
          <p:cNvPr id="27" name="TextBox 27"/>
          <p:cNvSpPr txBox="1"/>
          <p:nvPr/>
        </p:nvSpPr>
        <p:spPr>
          <a:xfrm>
            <a:off x="2635560" y="3352004"/>
            <a:ext cx="5476914" cy="688976"/>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NHU CẦU Ở THỰC CHỦ ĐẠO, CẦU ĐẦU TƯ TẠO ĐỘNG LỰC </a:t>
            </a:r>
          </a:p>
        </p:txBody>
      </p:sp>
      <p:sp>
        <p:nvSpPr>
          <p:cNvPr id="28" name="TextBox 28"/>
          <p:cNvSpPr txBox="1"/>
          <p:nvPr/>
        </p:nvSpPr>
        <p:spPr>
          <a:xfrm>
            <a:off x="2635560" y="4495029"/>
            <a:ext cx="5417912"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LỆCH PHA CUNG - CẦU VẪN TIẾP DIỄN </a:t>
            </a:r>
          </a:p>
        </p:txBody>
      </p:sp>
      <p:sp>
        <p:nvSpPr>
          <p:cNvPr id="29" name="TextBox 29"/>
          <p:cNvSpPr txBox="1"/>
          <p:nvPr/>
        </p:nvSpPr>
        <p:spPr>
          <a:xfrm>
            <a:off x="2635560" y="5501262"/>
            <a:ext cx="4162254"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TỶ LỆ HẤP THỤ DUY TRÌ ỔN ĐINH </a:t>
            </a:r>
          </a:p>
        </p:txBody>
      </p:sp>
      <p:sp>
        <p:nvSpPr>
          <p:cNvPr id="30" name="TextBox 30"/>
          <p:cNvSpPr txBox="1"/>
          <p:nvPr/>
        </p:nvSpPr>
        <p:spPr>
          <a:xfrm>
            <a:off x="1768154" y="1473349"/>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1</a:t>
            </a:r>
          </a:p>
        </p:txBody>
      </p:sp>
      <p:sp>
        <p:nvSpPr>
          <p:cNvPr id="31" name="TextBox 31"/>
          <p:cNvSpPr txBox="1"/>
          <p:nvPr/>
        </p:nvSpPr>
        <p:spPr>
          <a:xfrm>
            <a:off x="1768154" y="2477807"/>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2</a:t>
            </a:r>
          </a:p>
        </p:txBody>
      </p:sp>
      <p:sp>
        <p:nvSpPr>
          <p:cNvPr id="32" name="TextBox 32"/>
          <p:cNvSpPr txBox="1"/>
          <p:nvPr/>
        </p:nvSpPr>
        <p:spPr>
          <a:xfrm>
            <a:off x="1768154" y="3482266"/>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3</a:t>
            </a:r>
          </a:p>
        </p:txBody>
      </p:sp>
      <p:sp>
        <p:nvSpPr>
          <p:cNvPr id="33" name="TextBox 33"/>
          <p:cNvSpPr txBox="1"/>
          <p:nvPr/>
        </p:nvSpPr>
        <p:spPr>
          <a:xfrm>
            <a:off x="1768154" y="4486725"/>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4</a:t>
            </a:r>
          </a:p>
        </p:txBody>
      </p:sp>
      <p:sp>
        <p:nvSpPr>
          <p:cNvPr id="34" name="TextBox 34"/>
          <p:cNvSpPr txBox="1"/>
          <p:nvPr/>
        </p:nvSpPr>
        <p:spPr>
          <a:xfrm>
            <a:off x="1768154" y="5492957"/>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5</a:t>
            </a:r>
          </a:p>
        </p:txBody>
      </p:sp>
      <p:sp>
        <p:nvSpPr>
          <p:cNvPr id="35" name="AutoShape 35"/>
          <p:cNvSpPr/>
          <p:nvPr/>
        </p:nvSpPr>
        <p:spPr>
          <a:xfrm>
            <a:off x="2576558" y="7254402"/>
            <a:ext cx="5535916" cy="0"/>
          </a:xfrm>
          <a:prstGeom prst="line">
            <a:avLst/>
          </a:prstGeom>
          <a:ln w="19050" cap="flat">
            <a:solidFill>
              <a:srgbClr val="02377D"/>
            </a:solidFill>
            <a:prstDash val="solid"/>
            <a:headEnd type="none" w="sm" len="sm"/>
            <a:tailEnd type="none" w="sm" len="sm"/>
          </a:ln>
        </p:spPr>
      </p:sp>
      <p:sp>
        <p:nvSpPr>
          <p:cNvPr id="36" name="AutoShape 36"/>
          <p:cNvSpPr/>
          <p:nvPr/>
        </p:nvSpPr>
        <p:spPr>
          <a:xfrm flipV="1">
            <a:off x="1711192" y="8244924"/>
            <a:ext cx="6401281" cy="0"/>
          </a:xfrm>
          <a:prstGeom prst="line">
            <a:avLst/>
          </a:prstGeom>
          <a:ln w="19050" cap="flat">
            <a:solidFill>
              <a:srgbClr val="02377D"/>
            </a:solidFill>
            <a:prstDash val="solid"/>
            <a:headEnd type="none" w="sm" len="sm"/>
            <a:tailEnd type="none" w="sm" len="sm"/>
          </a:ln>
        </p:spPr>
      </p:sp>
      <p:sp>
        <p:nvSpPr>
          <p:cNvPr id="37" name="AutoShape 37"/>
          <p:cNvSpPr/>
          <p:nvPr/>
        </p:nvSpPr>
        <p:spPr>
          <a:xfrm>
            <a:off x="1711192" y="9251156"/>
            <a:ext cx="6401281" cy="7144"/>
          </a:xfrm>
          <a:prstGeom prst="line">
            <a:avLst/>
          </a:prstGeom>
          <a:ln w="19050" cap="flat">
            <a:solidFill>
              <a:srgbClr val="02377D"/>
            </a:solidFill>
            <a:prstDash val="solid"/>
            <a:headEnd type="none" w="sm" len="sm"/>
            <a:tailEnd type="none" w="sm" len="sm"/>
          </a:ln>
        </p:spPr>
      </p:sp>
      <p:grpSp>
        <p:nvGrpSpPr>
          <p:cNvPr id="38" name="Group 38"/>
          <p:cNvGrpSpPr/>
          <p:nvPr/>
        </p:nvGrpSpPr>
        <p:grpSpPr>
          <a:xfrm>
            <a:off x="1711192" y="6461420"/>
            <a:ext cx="618494" cy="551858"/>
            <a:chOff x="0" y="0"/>
            <a:chExt cx="218712" cy="195148"/>
          </a:xfrm>
        </p:grpSpPr>
        <p:sp>
          <p:nvSpPr>
            <p:cNvPr id="39" name="Freeform 39"/>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40" name="TextBox 40"/>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41" name="Group 41"/>
          <p:cNvGrpSpPr/>
          <p:nvPr/>
        </p:nvGrpSpPr>
        <p:grpSpPr>
          <a:xfrm>
            <a:off x="1711192" y="7465879"/>
            <a:ext cx="618494" cy="551858"/>
            <a:chOff x="0" y="0"/>
            <a:chExt cx="218712" cy="195148"/>
          </a:xfrm>
        </p:grpSpPr>
        <p:sp>
          <p:nvSpPr>
            <p:cNvPr id="42" name="Freeform 42"/>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43" name="TextBox 43"/>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grpSp>
        <p:nvGrpSpPr>
          <p:cNvPr id="44" name="Group 44"/>
          <p:cNvGrpSpPr/>
          <p:nvPr/>
        </p:nvGrpSpPr>
        <p:grpSpPr>
          <a:xfrm>
            <a:off x="1711192" y="8472111"/>
            <a:ext cx="618494" cy="551858"/>
            <a:chOff x="0" y="0"/>
            <a:chExt cx="218712" cy="195148"/>
          </a:xfrm>
        </p:grpSpPr>
        <p:sp>
          <p:nvSpPr>
            <p:cNvPr id="45" name="Freeform 45"/>
            <p:cNvSpPr/>
            <p:nvPr/>
          </p:nvSpPr>
          <p:spPr>
            <a:xfrm>
              <a:off x="0" y="0"/>
              <a:ext cx="218712" cy="195148"/>
            </a:xfrm>
            <a:custGeom>
              <a:avLst/>
              <a:gdLst/>
              <a:ahLst/>
              <a:cxnLst/>
              <a:rect l="l" t="t" r="r" b="b"/>
              <a:pathLst>
                <a:path w="218712" h="195148">
                  <a:moveTo>
                    <a:pt x="97574" y="0"/>
                  </a:moveTo>
                  <a:lnTo>
                    <a:pt x="121138" y="0"/>
                  </a:lnTo>
                  <a:cubicBezTo>
                    <a:pt x="147016" y="0"/>
                    <a:pt x="171834" y="10280"/>
                    <a:pt x="190133" y="28579"/>
                  </a:cubicBezTo>
                  <a:cubicBezTo>
                    <a:pt x="208432" y="46877"/>
                    <a:pt x="218712" y="71696"/>
                    <a:pt x="218712" y="97574"/>
                  </a:cubicBezTo>
                  <a:lnTo>
                    <a:pt x="218712" y="97574"/>
                  </a:lnTo>
                  <a:cubicBezTo>
                    <a:pt x="218712" y="151463"/>
                    <a:pt x="175027" y="195148"/>
                    <a:pt x="121138" y="195148"/>
                  </a:cubicBezTo>
                  <a:lnTo>
                    <a:pt x="97574" y="195148"/>
                  </a:lnTo>
                  <a:cubicBezTo>
                    <a:pt x="71696" y="195148"/>
                    <a:pt x="46877" y="184868"/>
                    <a:pt x="28579" y="166569"/>
                  </a:cubicBezTo>
                  <a:cubicBezTo>
                    <a:pt x="10280" y="148271"/>
                    <a:pt x="0" y="123452"/>
                    <a:pt x="0" y="97574"/>
                  </a:cubicBezTo>
                  <a:lnTo>
                    <a:pt x="0" y="97574"/>
                  </a:lnTo>
                  <a:cubicBezTo>
                    <a:pt x="0" y="71696"/>
                    <a:pt x="10280" y="46877"/>
                    <a:pt x="28579" y="28579"/>
                  </a:cubicBezTo>
                  <a:cubicBezTo>
                    <a:pt x="46877" y="10280"/>
                    <a:pt x="71696" y="0"/>
                    <a:pt x="97574" y="0"/>
                  </a:cubicBezTo>
                  <a:close/>
                </a:path>
              </a:pathLst>
            </a:custGeom>
            <a:solidFill>
              <a:srgbClr val="02377D"/>
            </a:solidFill>
          </p:spPr>
        </p:sp>
        <p:sp>
          <p:nvSpPr>
            <p:cNvPr id="46" name="TextBox 46"/>
            <p:cNvSpPr txBox="1"/>
            <p:nvPr/>
          </p:nvSpPr>
          <p:spPr>
            <a:xfrm>
              <a:off x="0" y="-57150"/>
              <a:ext cx="218712" cy="252298"/>
            </a:xfrm>
            <a:prstGeom prst="rect">
              <a:avLst/>
            </a:prstGeom>
          </p:spPr>
          <p:txBody>
            <a:bodyPr lIns="33867" tIns="33867" rIns="33867" bIns="33867" rtlCol="0" anchor="ctr"/>
            <a:lstStyle/>
            <a:p>
              <a:pPr algn="ctr">
                <a:lnSpc>
                  <a:spcPts val="3359"/>
                </a:lnSpc>
              </a:pPr>
              <a:endParaRPr/>
            </a:p>
          </p:txBody>
        </p:sp>
      </p:grpSp>
      <p:sp>
        <p:nvSpPr>
          <p:cNvPr id="47" name="TextBox 47"/>
          <p:cNvSpPr txBox="1"/>
          <p:nvPr/>
        </p:nvSpPr>
        <p:spPr>
          <a:xfrm>
            <a:off x="2576558" y="6555888"/>
            <a:ext cx="5476914"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GIÁ BÁN DẦN ĐƯỢC KIỂM SOÁT </a:t>
            </a:r>
          </a:p>
        </p:txBody>
      </p:sp>
      <p:sp>
        <p:nvSpPr>
          <p:cNvPr id="48" name="TextBox 48"/>
          <p:cNvSpPr txBox="1"/>
          <p:nvPr/>
        </p:nvSpPr>
        <p:spPr>
          <a:xfrm>
            <a:off x="2635560" y="7547296"/>
            <a:ext cx="4934799"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DÒNG TIỀN ‘NAM TIẾN’ </a:t>
            </a:r>
          </a:p>
        </p:txBody>
      </p:sp>
      <p:sp>
        <p:nvSpPr>
          <p:cNvPr id="49" name="TextBox 49"/>
          <p:cNvSpPr txBox="1"/>
          <p:nvPr/>
        </p:nvSpPr>
        <p:spPr>
          <a:xfrm>
            <a:off x="2635560" y="8537818"/>
            <a:ext cx="4611548" cy="348470"/>
          </a:xfrm>
          <a:prstGeom prst="rect">
            <a:avLst/>
          </a:prstGeom>
        </p:spPr>
        <p:txBody>
          <a:bodyPr lIns="0" tIns="0" rIns="0" bIns="0" rtlCol="0" anchor="t">
            <a:spAutoFit/>
          </a:bodyPr>
          <a:lstStyle/>
          <a:p>
            <a:pPr algn="l">
              <a:lnSpc>
                <a:spcPts val="2711"/>
              </a:lnSpc>
            </a:pPr>
            <a:r>
              <a:rPr lang="en-US" sz="1936" b="1">
                <a:solidFill>
                  <a:srgbClr val="1E1E1E"/>
                </a:solidFill>
                <a:latin typeface="Roboto Bold"/>
                <a:ea typeface="Roboto Bold"/>
                <a:cs typeface="Roboto Bold"/>
                <a:sym typeface="Roboto Bold"/>
              </a:rPr>
              <a:t>XUẤT HIỆN CỰC TĂNG TRƯỞNG MỚI</a:t>
            </a:r>
          </a:p>
        </p:txBody>
      </p:sp>
      <p:sp>
        <p:nvSpPr>
          <p:cNvPr id="50" name="TextBox 50"/>
          <p:cNvSpPr txBox="1"/>
          <p:nvPr/>
        </p:nvSpPr>
        <p:spPr>
          <a:xfrm>
            <a:off x="1768154" y="6534532"/>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6</a:t>
            </a:r>
          </a:p>
        </p:txBody>
      </p:sp>
      <p:sp>
        <p:nvSpPr>
          <p:cNvPr id="51" name="TextBox 51"/>
          <p:cNvSpPr txBox="1"/>
          <p:nvPr/>
        </p:nvSpPr>
        <p:spPr>
          <a:xfrm>
            <a:off x="1768154" y="7538991"/>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7</a:t>
            </a:r>
          </a:p>
        </p:txBody>
      </p:sp>
      <p:sp>
        <p:nvSpPr>
          <p:cNvPr id="52" name="TextBox 52"/>
          <p:cNvSpPr txBox="1"/>
          <p:nvPr/>
        </p:nvSpPr>
        <p:spPr>
          <a:xfrm>
            <a:off x="1768154" y="8545223"/>
            <a:ext cx="504571" cy="348470"/>
          </a:xfrm>
          <a:prstGeom prst="rect">
            <a:avLst/>
          </a:prstGeom>
        </p:spPr>
        <p:txBody>
          <a:bodyPr lIns="0" tIns="0" rIns="0" bIns="0" rtlCol="0" anchor="t">
            <a:spAutoFit/>
          </a:bodyPr>
          <a:lstStyle/>
          <a:p>
            <a:pPr algn="ctr">
              <a:lnSpc>
                <a:spcPts val="2711"/>
              </a:lnSpc>
            </a:pPr>
            <a:r>
              <a:rPr lang="en-US" sz="1936">
                <a:solidFill>
                  <a:srgbClr val="FFFFFF"/>
                </a:solidFill>
                <a:latin typeface="Roboto"/>
                <a:ea typeface="Roboto"/>
                <a:cs typeface="Roboto"/>
                <a:sym typeface="Roboto"/>
              </a:rPr>
              <a:t>8</a:t>
            </a:r>
          </a:p>
        </p:txBody>
      </p:sp>
      <p:sp>
        <p:nvSpPr>
          <p:cNvPr id="53" name="Freeform 53"/>
          <p:cNvSpPr/>
          <p:nvPr/>
        </p:nvSpPr>
        <p:spPr>
          <a:xfrm>
            <a:off x="10202875" y="1028700"/>
            <a:ext cx="6304209" cy="8229600"/>
          </a:xfrm>
          <a:custGeom>
            <a:avLst/>
            <a:gdLst/>
            <a:ahLst/>
            <a:cxnLst/>
            <a:rect l="l" t="t" r="r" b="b"/>
            <a:pathLst>
              <a:path w="6304209" h="8229600">
                <a:moveTo>
                  <a:pt x="0" y="0"/>
                </a:moveTo>
                <a:lnTo>
                  <a:pt x="6304210" y="0"/>
                </a:lnTo>
                <a:lnTo>
                  <a:pt x="6304210" y="8229600"/>
                </a:lnTo>
                <a:lnTo>
                  <a:pt x="0" y="8229600"/>
                </a:lnTo>
                <a:lnTo>
                  <a:pt x="0" y="0"/>
                </a:lnTo>
                <a:close/>
              </a:path>
            </a:pathLst>
          </a:custGeom>
          <a:blipFill>
            <a:blip r:embed="rId3"/>
            <a:stretch>
              <a:fillRect l="-76235" r="-11931"/>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Tùy chỉnh</PresentationFormat>
  <Paragraphs>0</Paragraphs>
  <Slides>22</Slides>
  <Notes>0</Notes>
  <HiddenSlides>0</HiddenSlides>
  <MMClips>0</MMClips>
  <ScaleCrop>false</ScaleCrop>
  <HeadingPairs>
    <vt:vector size="4" baseType="variant">
      <vt:variant>
        <vt:lpstr>Chủ đề</vt:lpstr>
      </vt:variant>
      <vt:variant>
        <vt:i4>1</vt:i4>
      </vt:variant>
      <vt:variant>
        <vt:lpstr>Tiêu đề Bản chiếu</vt:lpstr>
      </vt:variant>
      <vt:variant>
        <vt:i4>22</vt:i4>
      </vt:variant>
    </vt:vector>
  </HeadingPairs>
  <TitlesOfParts>
    <vt:vector size="23" baseType="lpstr">
      <vt:lpstr>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VARS - Bản trình bày.BCTT BĐS 2025</dc:title>
  <cp:revision>34</cp:revision>
  <dcterms:created xsi:type="dcterms:W3CDTF">2006-08-16T00:00:00Z</dcterms:created>
  <dcterms:modified xsi:type="dcterms:W3CDTF">2026-01-08T12:27:19Z</dcterms:modified>
  <dc:identifier>DAF44t0JNFI</dc:identifier>
</cp:coreProperties>
</file>