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95" r:id="rId2"/>
    <p:sldId id="497" r:id="rId3"/>
    <p:sldId id="500" r:id="rId4"/>
    <p:sldId id="498" r:id="rId5"/>
    <p:sldId id="496" r:id="rId6"/>
    <p:sldId id="501" r:id="rId7"/>
    <p:sldId id="502" r:id="rId8"/>
    <p:sldId id="499" r:id="rId9"/>
    <p:sldId id="503" r:id="rId10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6">
          <p15:clr>
            <a:srgbClr val="A4A3A4"/>
          </p15:clr>
        </p15:guide>
        <p15:guide id="2" pos="38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08" y="60"/>
      </p:cViewPr>
      <p:guideLst>
        <p:guide orient="horz" pos="2106"/>
        <p:guide pos="38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Light"/>
              <a:ea typeface="思源黑体 Light"/>
              <a:cs typeface="思源黑体 Light" panose="020B03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思源黑体 Light" panose="020B0300000000000000" charset="-122"/>
              </a:rPr>
              <a:t>2026/1/17</a:t>
            </a:fld>
            <a:endParaRPr lang="zh-CN" altLang="en-US">
              <a:cs typeface="思源黑体 Light" panose="020B03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Light"/>
              <a:ea typeface="思源黑体 Light"/>
              <a:cs typeface="思源黑体 Light" panose="020B03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思源黑体 Light" panose="020B0300000000000000" charset="-122"/>
              </a:rPr>
              <a:t>‹#›</a:t>
            </a:fld>
            <a:endParaRPr lang="zh-CN" altLang="en-US">
              <a:cs typeface="思源黑体 Light" panose="020B03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2026/1/17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Light"/>
        <a:ea typeface="思源黑体 Light"/>
        <a:cs typeface="思源黑体 Light" panose="020B03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Light"/>
        <a:ea typeface="思源黑体 Light"/>
        <a:cs typeface="思源黑体 Light" panose="020B03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Light"/>
        <a:ea typeface="思源黑体 Light"/>
        <a:cs typeface="思源黑体 Light" panose="020B03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Light"/>
        <a:ea typeface="思源黑体 Light"/>
        <a:cs typeface="思源黑体 Light" panose="020B03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Light"/>
        <a:ea typeface="思源黑体 Light"/>
        <a:cs typeface="思源黑体 Light" panose="020B03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>
            <a:normAutofit/>
          </a:bodyPr>
          <a:lstStyle>
            <a:lvl1pPr algn="ctr">
              <a:defRPr sz="6000"/>
            </a:lvl1pPr>
          </a:lstStyle>
          <a:p>
            <a:r>
              <a:rPr lang="vi-VN" altLang="vi-VN">
                <a:latin typeface="Noto Sans"/>
                <a:ea typeface="Noto Sans"/>
              </a:rPr>
              <a:t>Bấm vào đây để chỉnh sửa kiểu tiêu đề chính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 altLang="vi-VN">
                <a:latin typeface="Noto Sans"/>
                <a:ea typeface="Noto Sans"/>
              </a:rPr>
              <a:t>Bấm vào đây để chỉnh sửa kiểu phụ đề chính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00CF2-2EEA-4C12-BEF3-6A539B127473}" type="datetimeFigureOut">
              <a:rPr lang="zh-CN" altLang="en-US" smtClean="0"/>
              <a:t>2026/1/17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085F-356A-4B21-8443-5CD15E34B7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altLang="vi-VN">
                <a:latin typeface="Noto Sans"/>
                <a:ea typeface="Noto Sans"/>
              </a:rPr>
              <a:t>Bấm vào đây để chỉnh sửa kiểu tiêu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vi-VN" altLang="vi-VN">
                <a:latin typeface="Noto Sans"/>
                <a:ea typeface="Noto Sans"/>
              </a:rPr>
              <a:t>Bấm vào đây để chỉnh sửa kiểu văn bản chính</a:t>
            </a:r>
            <a:endParaRPr lang="zh-CN" altLang="en-US"/>
          </a:p>
          <a:p>
            <a:pPr lvl="1"/>
            <a:r>
              <a:rPr lang="vi-VN" altLang="vi-VN">
                <a:latin typeface="Noto Sans"/>
                <a:ea typeface="Noto Sans"/>
              </a:rPr>
              <a:t>Cấp độ 2</a:t>
            </a:r>
            <a:endParaRPr lang="zh-CN" altLang="en-US"/>
          </a:p>
          <a:p>
            <a:pPr lvl="2"/>
            <a:r>
              <a:rPr lang="vi-VN" altLang="vi-VN">
                <a:latin typeface="Noto Sans"/>
                <a:ea typeface="Noto Sans"/>
              </a:rPr>
              <a:t>Cấp ba</a:t>
            </a:r>
            <a:endParaRPr lang="zh-CN" altLang="en-US"/>
          </a:p>
          <a:p>
            <a:pPr lvl="3"/>
            <a:r>
              <a:rPr lang="vi-VN" altLang="vi-VN">
                <a:latin typeface="Noto Sans"/>
                <a:ea typeface="Noto Sans"/>
              </a:rPr>
              <a:t>Cấp 4</a:t>
            </a:r>
            <a:endParaRPr lang="zh-CN" altLang="en-US"/>
          </a:p>
          <a:p>
            <a:pPr lvl="4"/>
            <a:r>
              <a:rPr lang="vi-VN" altLang="vi-VN">
                <a:latin typeface="Noto Sans"/>
                <a:ea typeface="Noto Sans"/>
              </a:rPr>
              <a:t>Cấp 5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00CF2-2EEA-4C12-BEF3-6A539B127473}" type="datetimeFigureOut">
              <a:rPr lang="zh-CN" altLang="en-US" smtClean="0"/>
              <a:t>2026/1/17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6085F-356A-4B21-8443-5CD15E34B7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vi-VN" altLang="vi-VN">
                <a:latin typeface="Noto Sans"/>
                <a:ea typeface="Noto Sans"/>
              </a:rPr>
              <a:t>Bấm vào đây để chỉnh sửa kiểu tiêu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 altLang="vi-VN">
                <a:latin typeface="Noto Sans"/>
                <a:ea typeface="Noto Sans"/>
              </a:rPr>
              <a:t>Bấm vào đây để chỉnh sửa kiểu văn bản chính</a:t>
            </a:r>
            <a:endParaRPr lang="zh-CN" altLang="en-US"/>
          </a:p>
          <a:p>
            <a:pPr lvl="1"/>
            <a:r>
              <a:rPr lang="vi-VN" altLang="vi-VN">
                <a:latin typeface="Noto Sans"/>
                <a:ea typeface="Noto Sans"/>
              </a:rPr>
              <a:t>Cấp độ 2</a:t>
            </a:r>
            <a:endParaRPr lang="zh-CN" altLang="en-US"/>
          </a:p>
          <a:p>
            <a:pPr lvl="2"/>
            <a:r>
              <a:rPr lang="vi-VN" altLang="vi-VN">
                <a:latin typeface="Noto Sans"/>
                <a:ea typeface="Noto Sans"/>
              </a:rPr>
              <a:t>Cấp ba</a:t>
            </a:r>
            <a:endParaRPr lang="zh-CN" altLang="en-US"/>
          </a:p>
          <a:p>
            <a:pPr lvl="3"/>
            <a:r>
              <a:rPr lang="vi-VN" altLang="vi-VN">
                <a:latin typeface="Noto Sans"/>
                <a:ea typeface="Noto Sans"/>
              </a:rPr>
              <a:t>Cấp 4</a:t>
            </a:r>
            <a:endParaRPr lang="zh-CN" altLang="en-US"/>
          </a:p>
          <a:p>
            <a:pPr lvl="4"/>
            <a:r>
              <a:rPr lang="vi-VN" altLang="vi-VN">
                <a:latin typeface="Noto Sans"/>
                <a:ea typeface="Noto Sans"/>
              </a:rPr>
              <a:t>Cấp 5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fld id="{6EF00CF2-2EEA-4C12-BEF3-6A539B127473}" type="datetimeFigureOut">
              <a:rPr lang="zh-CN" altLang="en-US" smtClean="0"/>
              <a:t>2026/1/17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Light"/>
                <a:ea typeface="思源黑体 Light"/>
                <a:cs typeface="思源黑体 Light" panose="020B0300000000000000" charset="-122"/>
              </a:defRPr>
            </a:lvl1pPr>
          </a:lstStyle>
          <a:p>
            <a:fld id="{5496085F-356A-4B21-8443-5CD15E34B7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Light"/>
          <a:ea typeface="思源黑体 Light"/>
          <a:cs typeface="思源黑体 Light" panose="020B03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Light"/>
          <a:ea typeface="思源黑体 Light"/>
          <a:cs typeface="思源黑体 Light" panose="020B03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Light"/>
          <a:ea typeface="思源黑体 Light"/>
          <a:cs typeface="思源黑体 Light" panose="020B03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Light"/>
          <a:ea typeface="思源黑体 Light"/>
          <a:cs typeface="思源黑体 Light" panose="020B03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Light"/>
          <a:ea typeface="思源黑体 Light"/>
          <a:cs typeface="思源黑体 Light" panose="020B03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Light"/>
          <a:ea typeface="思源黑体 Light"/>
          <a:cs typeface="思源黑体 Light" panose="020B03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C9CA02F-3521-C202-A8B0-317D1888A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63"/>
            <a:ext cx="12192000" cy="674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图片 123" descr="千库网_摩天大楼现代建筑城市与阳光_摄影图编号290536">
            <a:extLst>
              <a:ext uri="{FF2B5EF4-FFF2-40B4-BE49-F238E27FC236}">
                <a16:creationId xmlns:a16="http://schemas.microsoft.com/office/drawing/2014/main" id="{10D20110-A0CB-8EF8-55C5-7A83723B3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CF759A05-4C55-E240-4B96-E058ABC8C133}"/>
              </a:ext>
            </a:extLst>
          </p:cNvPr>
          <p:cNvSpPr txBox="1"/>
          <p:nvPr/>
        </p:nvSpPr>
        <p:spPr>
          <a:xfrm>
            <a:off x="2852531" y="320230"/>
            <a:ext cx="5389911" cy="1855258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algn="ctr"/>
            <a:r>
              <a:rPr lang="vi-VN" altLang="vi-VN" sz="6200" b="1" dirty="0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KVG MOZZADISO</a:t>
            </a:r>
          </a:p>
          <a:p>
            <a:pPr algn="r"/>
            <a:r>
              <a:rPr lang="vi-VN" altLang="zh-CN" sz="6200" b="1" dirty="0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NHA TRANG</a:t>
            </a:r>
            <a:endParaRPr lang="en-US" altLang="zh-CN" sz="6600" b="1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0983C5-A7E3-570E-41CE-401AFECA7CA4}"/>
              </a:ext>
            </a:extLst>
          </p:cNvPr>
          <p:cNvSpPr txBox="1"/>
          <p:nvPr/>
        </p:nvSpPr>
        <p:spPr>
          <a:xfrm>
            <a:off x="410788" y="4295413"/>
            <a:ext cx="4230785" cy="2246769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Khánh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Vĩnh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Group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Võ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Nguyên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Giáp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Trang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shophouse,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liền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kề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chiến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lược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đẹp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Trang,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đối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diện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Charmora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Sun Group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Shophouse KĐT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kiểu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mẫu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đáng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sống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Trang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Thời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điểm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để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với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đầu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tư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chỉ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bằng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50%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khác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lân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cận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50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1A5295-7AB3-2E58-573D-840516177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" y="0"/>
            <a:ext cx="12189136" cy="68596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10983C5-A7E3-570E-41CE-401AFECA7CA4}"/>
              </a:ext>
            </a:extLst>
          </p:cNvPr>
          <p:cNvSpPr txBox="1"/>
          <p:nvPr/>
        </p:nvSpPr>
        <p:spPr>
          <a:xfrm>
            <a:off x="410788" y="4295413"/>
            <a:ext cx="4538899" cy="1815882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Công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ty TNHH Anh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Nguyễn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đường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Trần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Phú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Trang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Limitted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Edition, 400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mặt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cung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đường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tỉ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Trần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Phú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100%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lâu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dài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90%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studio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1PN</a:t>
            </a:r>
          </a:p>
        </p:txBody>
      </p:sp>
      <p:sp>
        <p:nvSpPr>
          <p:cNvPr id="5" name="文本框 16">
            <a:extLst>
              <a:ext uri="{FF2B5EF4-FFF2-40B4-BE49-F238E27FC236}">
                <a16:creationId xmlns:a16="http://schemas.microsoft.com/office/drawing/2014/main" id="{9276F592-83C1-4360-438C-5E58D2A0F626}"/>
              </a:ext>
            </a:extLst>
          </p:cNvPr>
          <p:cNvSpPr txBox="1"/>
          <p:nvPr/>
        </p:nvSpPr>
        <p:spPr>
          <a:xfrm>
            <a:off x="5310809" y="400924"/>
            <a:ext cx="4923790" cy="1735988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r>
              <a:rPr lang="vi-VN" altLang="vi-VN" sz="6200" b="1" dirty="0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ANH NGUYEN</a:t>
            </a:r>
          </a:p>
          <a:p>
            <a:pPr algn="ctr"/>
            <a:r>
              <a:rPr lang="vi-VN" altLang="zh-CN" sz="6200" b="1" dirty="0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OCEAN FRONT</a:t>
            </a:r>
          </a:p>
          <a:p>
            <a:pPr algn="ctr"/>
            <a:r>
              <a:rPr lang="vi-VN" altLang="zh-CN" sz="6200" b="1" dirty="0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HORIZON</a:t>
            </a:r>
            <a:endParaRPr lang="en-US" altLang="zh-CN" sz="6600" b="1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313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4B76B-A1AA-1FC8-7541-70D7B58E7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PHAN 1 CHUAN-01">
            <a:extLst>
              <a:ext uri="{FF2B5EF4-FFF2-40B4-BE49-F238E27FC236}">
                <a16:creationId xmlns:a16="http://schemas.microsoft.com/office/drawing/2014/main" id="{D5AEAF92-2230-E238-0E90-8EF0572218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5B1F46B2-0F59-7AA0-8616-7B4A334A942B}"/>
              </a:ext>
            </a:extLst>
          </p:cNvPr>
          <p:cNvSpPr txBox="1"/>
          <p:nvPr/>
        </p:nvSpPr>
        <p:spPr>
          <a:xfrm>
            <a:off x="2476311" y="274254"/>
            <a:ext cx="7482337" cy="914466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ctr"/>
            <a:r>
              <a:rPr lang="vi-VN" altLang="zh-CN" sz="6200" b="1" dirty="0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The An </a:t>
            </a:r>
            <a:r>
              <a:rPr lang="vi-VN" altLang="zh-CN" sz="6200" b="1" dirty="0" err="1">
                <a:solidFill>
                  <a:schemeClr val="bg1"/>
                </a:solidFill>
                <a:latin typeface="Noto Sans"/>
                <a:ea typeface="Noto Sans"/>
                <a:cs typeface="思源黑体 CN Light" panose="020B0300000000000000" charset="-122"/>
              </a:rPr>
              <a:t>Heritage</a:t>
            </a:r>
            <a:endParaRPr lang="en-US" altLang="zh-CN" sz="6600" b="1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D4EFB7-7B23-652A-D589-8AA3B792A6C2}"/>
              </a:ext>
            </a:extLst>
          </p:cNvPr>
          <p:cNvSpPr txBox="1"/>
          <p:nvPr/>
        </p:nvSpPr>
        <p:spPr>
          <a:xfrm>
            <a:off x="410788" y="4295413"/>
            <a:ext cx="4757560" cy="2031325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CÔNG TY TNHH PT ĐT Bắc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Hội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An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Điện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Bàn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Đông, TP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Nẵng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Liền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kề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Biệt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thự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nghỉ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dưỡng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ở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ven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mặt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sông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liền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phố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cổ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lâu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dài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đã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sổ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đỏ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cho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KH)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100%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có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2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mặt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thoáng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tối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ưu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công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năng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khai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thác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dòng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tiền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hiệu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quả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Mức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giá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CSBH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tốt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so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với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036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2CDE44-0AC8-6398-82E3-918821F5E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" y="0"/>
            <a:ext cx="12186272" cy="6858000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CF759A05-4C55-E240-4B96-E058ABC8C133}"/>
              </a:ext>
            </a:extLst>
          </p:cNvPr>
          <p:cNvSpPr txBox="1"/>
          <p:nvPr/>
        </p:nvSpPr>
        <p:spPr>
          <a:xfrm>
            <a:off x="3856224" y="481292"/>
            <a:ext cx="4923790" cy="197452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vi-VN" altLang="vi-VN" sz="6200" b="1" dirty="0">
                <a:solidFill>
                  <a:schemeClr val="accent2">
                    <a:lumMod val="50000"/>
                  </a:schemeClr>
                </a:solidFill>
                <a:latin typeface="Noto Sans"/>
                <a:ea typeface="Noto Sans"/>
                <a:cs typeface="思源黑体 CN Light" panose="020B0300000000000000" charset="-122"/>
              </a:rPr>
              <a:t>DA SONG</a:t>
            </a:r>
            <a:endParaRPr lang="en-US" altLang="zh-CN" sz="6600" b="1" dirty="0">
              <a:solidFill>
                <a:schemeClr val="accent2">
                  <a:lumMod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0983C5-A7E3-570E-41CE-401AFECA7CA4}"/>
              </a:ext>
            </a:extLst>
          </p:cNvPr>
          <p:cNvSpPr txBox="1"/>
          <p:nvPr/>
        </p:nvSpPr>
        <p:spPr>
          <a:xfrm>
            <a:off x="410788" y="4295413"/>
            <a:ext cx="4757560" cy="2246769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Công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ty TNHH KĐTM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Trung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Minh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Bình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Phú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Thọ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Biệt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shophouse,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với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hoạch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tổng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thể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bài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bản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đẳng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cấp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lớn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nằm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giữa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trung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tâm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Bình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chỉ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30phút di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chuyển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từ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Nội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Pháp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lý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chuẩn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chỉnh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100%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lâu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dài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ký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HĐMB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ngay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đặt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mua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16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A4F4A9-7BE8-EE98-5134-35E1531FB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" y="0"/>
            <a:ext cx="12186272" cy="6858000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CF759A05-4C55-E240-4B96-E058ABC8C133}"/>
              </a:ext>
            </a:extLst>
          </p:cNvPr>
          <p:cNvSpPr txBox="1"/>
          <p:nvPr/>
        </p:nvSpPr>
        <p:spPr>
          <a:xfrm>
            <a:off x="7265346" y="718976"/>
            <a:ext cx="4923790" cy="1974528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vi-VN" altLang="vi-VN" sz="6200" b="1" dirty="0">
                <a:solidFill>
                  <a:srgbClr val="92D050"/>
                </a:solidFill>
                <a:latin typeface="Noto Sans"/>
                <a:ea typeface="Noto Sans"/>
                <a:cs typeface="思源黑体 CN Light" panose="020B0300000000000000" charset="-122"/>
              </a:rPr>
              <a:t>THERA </a:t>
            </a:r>
          </a:p>
          <a:p>
            <a:pPr algn="ctr"/>
            <a:r>
              <a:rPr lang="vi-VN" altLang="vi-VN" sz="6200" b="1" dirty="0">
                <a:solidFill>
                  <a:srgbClr val="92D050"/>
                </a:solidFill>
                <a:latin typeface="Noto Sans"/>
                <a:ea typeface="Noto Sans"/>
                <a:cs typeface="思源黑体 CN Light" panose="020B0300000000000000" charset="-122"/>
              </a:rPr>
              <a:t>HOME</a:t>
            </a:r>
            <a:endParaRPr lang="en-US" altLang="zh-CN" sz="6600" b="1" dirty="0">
              <a:solidFill>
                <a:srgbClr val="92D05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0983C5-A7E3-570E-41CE-401AFECA7CA4}"/>
              </a:ext>
            </a:extLst>
          </p:cNvPr>
          <p:cNvSpPr txBox="1"/>
          <p:nvPr/>
        </p:nvSpPr>
        <p:spPr>
          <a:xfrm>
            <a:off x="410788" y="4295413"/>
            <a:ext cx="4230785" cy="2246769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Tập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đoàn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Onsen Fuji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Phú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Thọ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Hưng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Nam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liệu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có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dịch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vụ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chăm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sóc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y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tế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24/7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đầu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tiên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Việt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Nam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Từng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được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dẫn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khoáng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nhiên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vào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tận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phòng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Nằm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trong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quần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thể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công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khoáng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nóng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lớn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Việt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409937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E2A28-241A-A897-7736-4823C3CA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53EA4E8-69B9-92A0-796F-A93EE65D2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ECBCFD55-8514-8E47-8FB6-74C479800C52}"/>
              </a:ext>
            </a:extLst>
          </p:cNvPr>
          <p:cNvSpPr txBox="1"/>
          <p:nvPr/>
        </p:nvSpPr>
        <p:spPr>
          <a:xfrm>
            <a:off x="6198768" y="0"/>
            <a:ext cx="6618653" cy="197452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vi-VN" altLang="zh-CN" sz="4800" b="1" dirty="0">
                <a:solidFill>
                  <a:schemeClr val="accent2">
                    <a:lumMod val="50000"/>
                  </a:schemeClr>
                </a:solidFill>
                <a:latin typeface="Noto Sans"/>
                <a:ea typeface="Noto Sans"/>
              </a:rPr>
              <a:t>ROX TOWER GOLDMARK CITY</a:t>
            </a:r>
            <a:endParaRPr lang="en-US" altLang="zh-CN" sz="4800" b="1" dirty="0">
              <a:solidFill>
                <a:schemeClr val="accent2">
                  <a:lumMod val="50000"/>
                </a:schemeClr>
              </a:solidFill>
              <a:latin typeface="Noto Sans"/>
              <a:ea typeface="Noto San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9B9F31-AB97-4658-3E07-50D474CF686A}"/>
              </a:ext>
            </a:extLst>
          </p:cNvPr>
          <p:cNvSpPr txBox="1"/>
          <p:nvPr/>
        </p:nvSpPr>
        <p:spPr>
          <a:xfrm>
            <a:off x="402475" y="4029406"/>
            <a:ext cx="4230785" cy="2462213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Công ty TNHH TM – QC –XD –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Địa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ốc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Việt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Hân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136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Hồ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Tùng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Mậu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Nam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Từ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Liêm, HN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Sàn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TMDV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văn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phòng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trung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tâm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kết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nối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vùng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thuận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lợi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Chuẩn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VP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hạng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A, 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Chia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nhỏ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chuyển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nhượng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được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sàn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dụng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Sẵn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mặt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bằng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bàn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giao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được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ngay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52C67-89EB-8368-8765-6CBC5FA6D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1A9F75-DDC2-F40D-214B-152C04AFB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" y="0"/>
            <a:ext cx="12283440" cy="6824350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B64E6FD7-6A50-DDBE-49F4-799E74F62A1B}"/>
              </a:ext>
            </a:extLst>
          </p:cNvPr>
          <p:cNvSpPr txBox="1"/>
          <p:nvPr/>
        </p:nvSpPr>
        <p:spPr>
          <a:xfrm>
            <a:off x="2934394" y="0"/>
            <a:ext cx="6991004" cy="80633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vi-VN" altLang="zh-CN" sz="4800" b="1" dirty="0">
                <a:solidFill>
                  <a:srgbClr val="C00000"/>
                </a:solidFill>
                <a:latin typeface="Noto Sans"/>
                <a:ea typeface="Noto Sans"/>
              </a:rPr>
              <a:t>AN BÌNH HOME LAND</a:t>
            </a:r>
            <a:endParaRPr lang="en-US" altLang="zh-CN" sz="4800" b="1" dirty="0">
              <a:solidFill>
                <a:srgbClr val="C00000"/>
              </a:solidFill>
              <a:latin typeface="Noto Sans"/>
              <a:ea typeface="Noto San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8EFF3-839D-2B5E-2642-A47AF2ECFB87}"/>
              </a:ext>
            </a:extLst>
          </p:cNvPr>
          <p:cNvSpPr txBox="1"/>
          <p:nvPr/>
        </p:nvSpPr>
        <p:spPr>
          <a:xfrm>
            <a:off x="61653" y="3225139"/>
            <a:ext cx="3803765" cy="2893100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</a:t>
            </a:r>
            <a:r>
              <a:rPr lang="vi-VN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Công ty CP Ngôi Sao An Bình, Tập đoàn </a:t>
            </a:r>
            <a:r>
              <a:rPr lang="vi-VN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Geleximco</a:t>
            </a:r>
            <a:endParaRPr lang="en-US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vi-VN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KĐT </a:t>
            </a:r>
            <a:r>
              <a:rPr lang="vi-VN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Geleximco</a:t>
            </a:r>
            <a:r>
              <a:rPr lang="vi-VN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– Lê Trọng Tấn, </a:t>
            </a:r>
            <a:r>
              <a:rPr lang="vi-VN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P.Dương</a:t>
            </a:r>
            <a:r>
              <a:rPr lang="vi-VN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Nội, Hà Nội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chung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cư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chiến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lược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kết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nối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chiều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Nằm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trong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dân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cư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đông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đúc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nhiều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tiện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ích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CĐT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tín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Pháp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lý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lâu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dài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Giá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kiến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8x,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có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giá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tốt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phía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Tây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hiện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nay</a:t>
            </a:r>
          </a:p>
        </p:txBody>
      </p:sp>
    </p:spTree>
    <p:extLst>
      <p:ext uri="{BB962C8B-B14F-4D97-AF65-F5344CB8AC3E}">
        <p14:creationId xmlns:p14="http://schemas.microsoft.com/office/powerpoint/2010/main" val="302567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CA2BA6-B29D-B2EC-4E59-D93C7E389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CF759A05-4C55-E240-4B96-E058ABC8C133}"/>
              </a:ext>
            </a:extLst>
          </p:cNvPr>
          <p:cNvSpPr txBox="1"/>
          <p:nvPr/>
        </p:nvSpPr>
        <p:spPr>
          <a:xfrm>
            <a:off x="3399023" y="315818"/>
            <a:ext cx="5645585" cy="1974528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algn="ctr"/>
            <a:r>
              <a:rPr lang="vi-VN" altLang="zh-CN" sz="6200" b="1" dirty="0">
                <a:solidFill>
                  <a:schemeClr val="accent2">
                    <a:lumMod val="50000"/>
                  </a:schemeClr>
                </a:solidFill>
                <a:latin typeface="Noto Sans"/>
                <a:ea typeface="Noto Sans"/>
                <a:cs typeface="思源黑体 CN Light" panose="020B0300000000000000" charset="-122"/>
              </a:rPr>
              <a:t>VISTA </a:t>
            </a:r>
          </a:p>
          <a:p>
            <a:pPr algn="ctr"/>
            <a:r>
              <a:rPr lang="vi-VN" altLang="zh-CN" sz="6200" b="1" dirty="0">
                <a:solidFill>
                  <a:schemeClr val="accent2">
                    <a:lumMod val="50000"/>
                  </a:schemeClr>
                </a:solidFill>
                <a:latin typeface="Noto Sans"/>
                <a:ea typeface="Noto Sans"/>
                <a:cs typeface="思源黑体 CN Light" panose="020B0300000000000000" charset="-122"/>
              </a:rPr>
              <a:t>NAM AN KHÁNH</a:t>
            </a:r>
            <a:endParaRPr lang="en-US" altLang="zh-CN" sz="6600" b="1" dirty="0">
              <a:solidFill>
                <a:schemeClr val="accent2">
                  <a:lumMod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0983C5-A7E3-570E-41CE-401AFECA7CA4}"/>
              </a:ext>
            </a:extLst>
          </p:cNvPr>
          <p:cNvSpPr txBox="1"/>
          <p:nvPr/>
        </p:nvSpPr>
        <p:spPr>
          <a:xfrm>
            <a:off x="410788" y="4295413"/>
            <a:ext cx="4757560" cy="2031325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SJ GROUP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Nam An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Khánh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Nội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Biệt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thự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với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hoạch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tổng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thể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bài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bản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đẳng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cấp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lớn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nằm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giữa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phía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Tây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Nội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hạ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tầng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đồng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bộ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cầu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ở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thực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hiện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hữu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Mức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giá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tốt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so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với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trí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quy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mô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75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7F3E0-DC78-65FF-82D7-CDE4DC85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E6F127-6DB5-B762-0071-9BBB103EAB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018"/>
            <a:ext cx="12216084" cy="6192982"/>
          </a:xfrm>
          <a:prstGeom prst="rect">
            <a:avLst/>
          </a:prstGeom>
        </p:spPr>
      </p:pic>
      <p:sp>
        <p:nvSpPr>
          <p:cNvPr id="14" name="文本框 16">
            <a:extLst>
              <a:ext uri="{FF2B5EF4-FFF2-40B4-BE49-F238E27FC236}">
                <a16:creationId xmlns:a16="http://schemas.microsoft.com/office/drawing/2014/main" id="{9E09586E-2E65-CF2C-24E5-E2949C5F2485}"/>
              </a:ext>
            </a:extLst>
          </p:cNvPr>
          <p:cNvSpPr txBox="1"/>
          <p:nvPr/>
        </p:nvSpPr>
        <p:spPr>
          <a:xfrm>
            <a:off x="1130531" y="43576"/>
            <a:ext cx="9567949" cy="665083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ctr"/>
            <a:r>
              <a:rPr lang="vi-VN" altLang="zh-CN" sz="4400" b="1" dirty="0">
                <a:solidFill>
                  <a:schemeClr val="accent2">
                    <a:lumMod val="50000"/>
                  </a:schemeClr>
                </a:solidFill>
                <a:latin typeface="Noto Sans"/>
                <a:ea typeface="Noto Sans"/>
                <a:cs typeface="思源黑体 CN Light" panose="020B0300000000000000" charset="-122"/>
              </a:rPr>
              <a:t>VERA DIAMOND CITY</a:t>
            </a:r>
            <a:endParaRPr lang="en-US" altLang="zh-CN" sz="4400" b="1" dirty="0">
              <a:solidFill>
                <a:schemeClr val="accent2">
                  <a:lumMod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cs typeface="思源黑体 CN Light" panose="020B0300000000000000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73B8F2-40E3-8353-D131-A56669AE1153}"/>
              </a:ext>
            </a:extLst>
          </p:cNvPr>
          <p:cNvSpPr txBox="1"/>
          <p:nvPr/>
        </p:nvSpPr>
        <p:spPr>
          <a:xfrm>
            <a:off x="7847215" y="4567655"/>
            <a:ext cx="4096006" cy="2031325"/>
          </a:xfrm>
          <a:prstGeom prst="rect">
            <a:avLst/>
          </a:prstGeom>
          <a:solidFill>
            <a:schemeClr val="bg1">
              <a:alpha val="56601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CHỦ ĐẦU TƯ: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Tổng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công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ty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Vinaconex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VỊ TRÍ: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Đại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lộ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Hòa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Bình,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Móng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Cái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Quảng Ninh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LOẠI SẢN PHẨM: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Biệt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thự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LK Shophouse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USP: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Dự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nền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hiếm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hoi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còn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sót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tại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TP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Cửa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khẩu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Đã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xong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hạ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tầng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sẵn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sổ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sẵn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sàng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chuyển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nhượng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sang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tên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và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bàn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giao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đất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luôn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206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2.6 unknown"/>
  <p:tag name="AS_RELEASE_DATE" val="2021.11.30"/>
  <p:tag name="AS_TITLE" val="Aspose.Slides for Java"/>
  <p:tag name="AS_VERSION" val="21.11"/>
  <p:tag name="COMMONDATA" val="eyJoZGlkIjoiNTM2NjQwMTVmNDUxODBmMDc5ODRiMDk0MjUwMjIxZjIifQ=="/>
  <p:tag name="KSO_WPP_MARK_KEY" val="8c408ef7-35e9-4450-a525-711623c0a48a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evcc4lc">
      <a:majorFont>
        <a:latin typeface="思源黑体 Light"/>
        <a:ea typeface="思源黑体 Light"/>
        <a:cs typeface="Arial"/>
      </a:majorFont>
      <a:minorFont>
        <a:latin typeface="思源黑体 Light"/>
        <a:ea typeface="思源黑体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思源黑体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Light"/>
        <a:ea typeface="思源黑体 Light"/>
        <a:cs typeface="Arial"/>
        <a:font script="Jpan" typeface="ＭＳ Ｐゴシック"/>
        <a:font script="Hang" typeface="맑은 고딕"/>
        <a:font script="Hans" typeface="思源黑体 Light"/>
        <a:font script="Hant" typeface="新細明體"/>
        <a:font script="Arab" typeface="思源黑体 Light"/>
        <a:font script="Hebr" typeface="思源黑体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思源黑体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Light"/>
        <a:ea typeface="思源黑体 Light"/>
        <a:cs typeface="Arial"/>
        <a:font script="Jpan" typeface="ＭＳ Ｐゴシック"/>
        <a:font script="Hang" typeface="맑은 고딕"/>
        <a:font script="Hans" typeface="思源黑体 Light"/>
        <a:font script="Hant" typeface="新細明體"/>
        <a:font script="Arab" typeface="思源黑体 Light"/>
        <a:font script="Hebr" typeface="思源黑体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1892</TotalTime>
  <Words>719</Words>
  <Application>Microsoft Office PowerPoint</Application>
  <PresentationFormat>Widescreen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Noto Sans</vt:lpstr>
      <vt:lpstr>思源黑体 CN Bold</vt:lpstr>
      <vt:lpstr>思源黑体 Light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pc</cp:lastModifiedBy>
  <cp:revision>28</cp:revision>
  <dcterms:created xsi:type="dcterms:W3CDTF">2022-05-23T00:27:00Z</dcterms:created>
  <dcterms:modified xsi:type="dcterms:W3CDTF">2026-01-17T10:29:19Z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A976A26421C24D9C900972AEFA9B3852</vt:lpwstr>
  </property>
  <property fmtid="{D5CDD505-2E9C-101B-9397-08002B2CF9AE}" pid="3" name="KSOProductBuildVer">
    <vt:lpwstr>2052-11.1.0.12763</vt:lpwstr>
  </property>
</Properties>
</file>